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5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8" r:id="rId5"/>
    <p:sldMasterId id="2147483711" r:id="rId6"/>
    <p:sldMasterId id="2147483724" r:id="rId7"/>
    <p:sldMasterId id="2147483736" r:id="rId8"/>
    <p:sldMasterId id="2147483748" r:id="rId9"/>
    <p:sldMasterId id="2147483761" r:id="rId10"/>
    <p:sldMasterId id="2147483773" r:id="rId11"/>
    <p:sldMasterId id="2147483785" r:id="rId12"/>
    <p:sldMasterId id="2147483799" r:id="rId13"/>
    <p:sldMasterId id="2147483812" r:id="rId14"/>
    <p:sldMasterId id="2147483824" r:id="rId15"/>
    <p:sldMasterId id="2147483836" r:id="rId16"/>
    <p:sldMasterId id="2147483849" r:id="rId17"/>
  </p:sldMasterIdLst>
  <p:notesMasterIdLst>
    <p:notesMasterId r:id="rId101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viewProps" Target="view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3FAC2-EE2B-40A7-A98E-90A21034F57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3C3017-53E9-4E88-8DD1-9B629BBFF713}">
      <dgm:prSet/>
      <dgm:spPr/>
      <dgm:t>
        <a:bodyPr/>
        <a:lstStyle/>
        <a:p>
          <a:pPr>
            <a:defRPr cap="all"/>
          </a:pPr>
          <a:r>
            <a:rPr lang="en-US"/>
            <a:t>UI design idea</a:t>
          </a:r>
        </a:p>
      </dgm:t>
    </dgm:pt>
    <dgm:pt modelId="{F788C0E9-5211-4AB8-969B-280C9DF6B541}" type="parTrans" cxnId="{EA6B3AC4-55B6-4CA9-835D-2709F6AD6165}">
      <dgm:prSet/>
      <dgm:spPr/>
      <dgm:t>
        <a:bodyPr/>
        <a:lstStyle/>
        <a:p>
          <a:endParaRPr lang="en-US"/>
        </a:p>
      </dgm:t>
    </dgm:pt>
    <dgm:pt modelId="{4D1DFA3C-318A-440B-AD9C-DAFC06B2F410}" type="sibTrans" cxnId="{EA6B3AC4-55B6-4CA9-835D-2709F6AD6165}">
      <dgm:prSet/>
      <dgm:spPr/>
      <dgm:t>
        <a:bodyPr/>
        <a:lstStyle/>
        <a:p>
          <a:endParaRPr lang="en-US"/>
        </a:p>
      </dgm:t>
    </dgm:pt>
    <dgm:pt modelId="{C2BA5667-21CF-4FF9-94C3-7B8AFD2A5BA0}">
      <dgm:prSet/>
      <dgm:spPr/>
      <dgm:t>
        <a:bodyPr/>
        <a:lstStyle/>
        <a:p>
          <a:pPr>
            <a:defRPr cap="all"/>
          </a:pPr>
          <a:r>
            <a:rPr lang="en-US"/>
            <a:t>Getting the search and add word functions working, and sort-of implemented into ncurses</a:t>
          </a:r>
        </a:p>
      </dgm:t>
    </dgm:pt>
    <dgm:pt modelId="{41EC1382-CA70-4583-ABDD-099FF5CFE891}" type="parTrans" cxnId="{A4F29DF9-511D-48CD-BF36-5F8A4A562D3F}">
      <dgm:prSet/>
      <dgm:spPr/>
      <dgm:t>
        <a:bodyPr/>
        <a:lstStyle/>
        <a:p>
          <a:endParaRPr lang="en-US"/>
        </a:p>
      </dgm:t>
    </dgm:pt>
    <dgm:pt modelId="{8696D242-E0AC-4E71-9E31-CF196CFE8BD3}" type="sibTrans" cxnId="{A4F29DF9-511D-48CD-BF36-5F8A4A562D3F}">
      <dgm:prSet/>
      <dgm:spPr/>
      <dgm:t>
        <a:bodyPr/>
        <a:lstStyle/>
        <a:p>
          <a:endParaRPr lang="en-US"/>
        </a:p>
      </dgm:t>
    </dgm:pt>
    <dgm:pt modelId="{907A47AC-C409-4864-97FC-F1D04612B64E}">
      <dgm:prSet/>
      <dgm:spPr/>
      <dgm:t>
        <a:bodyPr/>
        <a:lstStyle/>
        <a:p>
          <a:pPr>
            <a:defRPr cap="all"/>
          </a:pPr>
          <a:r>
            <a:rPr lang="en-US"/>
            <a:t>Getting typing in the text editor working (sort-of)</a:t>
          </a:r>
        </a:p>
      </dgm:t>
    </dgm:pt>
    <dgm:pt modelId="{151EE9A8-A924-45C1-AC04-ED72111746E1}" type="parTrans" cxnId="{EC48EDC5-1319-4B6F-AF46-35F34E69D48C}">
      <dgm:prSet/>
      <dgm:spPr/>
      <dgm:t>
        <a:bodyPr/>
        <a:lstStyle/>
        <a:p>
          <a:endParaRPr lang="en-US"/>
        </a:p>
      </dgm:t>
    </dgm:pt>
    <dgm:pt modelId="{35631936-219C-49DB-86B0-B1B1A9086305}" type="sibTrans" cxnId="{EC48EDC5-1319-4B6F-AF46-35F34E69D48C}">
      <dgm:prSet/>
      <dgm:spPr/>
      <dgm:t>
        <a:bodyPr/>
        <a:lstStyle/>
        <a:p>
          <a:endParaRPr lang="en-US"/>
        </a:p>
      </dgm:t>
    </dgm:pt>
    <dgm:pt modelId="{A56825F2-8C6D-443D-A46F-2D9CCD398DA1}" type="pres">
      <dgm:prSet presAssocID="{FC03FAC2-EE2B-40A7-A98E-90A21034F57C}" presName="root" presStyleCnt="0">
        <dgm:presLayoutVars>
          <dgm:dir/>
          <dgm:resizeHandles val="exact"/>
        </dgm:presLayoutVars>
      </dgm:prSet>
      <dgm:spPr/>
    </dgm:pt>
    <dgm:pt modelId="{226D109A-2339-4F03-8CAE-8FF8C216C0CD}" type="pres">
      <dgm:prSet presAssocID="{9B3C3017-53E9-4E88-8DD1-9B629BBFF713}" presName="compNode" presStyleCnt="0"/>
      <dgm:spPr/>
    </dgm:pt>
    <dgm:pt modelId="{04BE6715-6766-49C9-A6C6-F2D8938799F2}" type="pres">
      <dgm:prSet presAssocID="{9B3C3017-53E9-4E88-8DD1-9B629BBFF713}" presName="iconBgRect" presStyleLbl="bgShp" presStyleIdx="0" presStyleCnt="3"/>
      <dgm:spPr/>
    </dgm:pt>
    <dgm:pt modelId="{A7C93072-66D2-4A02-8FB2-A7680EC77742}" type="pres">
      <dgm:prSet presAssocID="{9B3C3017-53E9-4E88-8DD1-9B629BBFF7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EB841AD-0326-4D7E-831D-1B9522613608}" type="pres">
      <dgm:prSet presAssocID="{9B3C3017-53E9-4E88-8DD1-9B629BBFF713}" presName="spaceRect" presStyleCnt="0"/>
      <dgm:spPr/>
    </dgm:pt>
    <dgm:pt modelId="{F51E9895-6C97-45CB-9104-98F3482D4A40}" type="pres">
      <dgm:prSet presAssocID="{9B3C3017-53E9-4E88-8DD1-9B629BBFF713}" presName="textRect" presStyleLbl="revTx" presStyleIdx="0" presStyleCnt="3">
        <dgm:presLayoutVars>
          <dgm:chMax val="1"/>
          <dgm:chPref val="1"/>
        </dgm:presLayoutVars>
      </dgm:prSet>
      <dgm:spPr/>
    </dgm:pt>
    <dgm:pt modelId="{B8134E56-2AA5-401D-A4CD-A476683D1A8F}" type="pres">
      <dgm:prSet presAssocID="{4D1DFA3C-318A-440B-AD9C-DAFC06B2F410}" presName="sibTrans" presStyleCnt="0"/>
      <dgm:spPr/>
    </dgm:pt>
    <dgm:pt modelId="{0DC554AA-9C73-49E6-8618-CAD4A132A516}" type="pres">
      <dgm:prSet presAssocID="{C2BA5667-21CF-4FF9-94C3-7B8AFD2A5BA0}" presName="compNode" presStyleCnt="0"/>
      <dgm:spPr/>
    </dgm:pt>
    <dgm:pt modelId="{F1EB761E-58F5-4D5A-85A7-FC9BDCFD146A}" type="pres">
      <dgm:prSet presAssocID="{C2BA5667-21CF-4FF9-94C3-7B8AFD2A5BA0}" presName="iconBgRect" presStyleLbl="bgShp" presStyleIdx="1" presStyleCnt="3"/>
      <dgm:spPr/>
    </dgm:pt>
    <dgm:pt modelId="{53423770-09A3-43AE-8AB9-C6661867DBAB}" type="pres">
      <dgm:prSet presAssocID="{C2BA5667-21CF-4FF9-94C3-7B8AFD2A5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7873554-1F4C-445C-9927-05BBD2F16D33}" type="pres">
      <dgm:prSet presAssocID="{C2BA5667-21CF-4FF9-94C3-7B8AFD2A5BA0}" presName="spaceRect" presStyleCnt="0"/>
      <dgm:spPr/>
    </dgm:pt>
    <dgm:pt modelId="{9370E6A1-BF7F-406E-BA33-F34908973303}" type="pres">
      <dgm:prSet presAssocID="{C2BA5667-21CF-4FF9-94C3-7B8AFD2A5BA0}" presName="textRect" presStyleLbl="revTx" presStyleIdx="1" presStyleCnt="3">
        <dgm:presLayoutVars>
          <dgm:chMax val="1"/>
          <dgm:chPref val="1"/>
        </dgm:presLayoutVars>
      </dgm:prSet>
      <dgm:spPr/>
    </dgm:pt>
    <dgm:pt modelId="{C3BD6D21-8C8E-4859-A6D4-B0B90BC21DC4}" type="pres">
      <dgm:prSet presAssocID="{8696D242-E0AC-4E71-9E31-CF196CFE8BD3}" presName="sibTrans" presStyleCnt="0"/>
      <dgm:spPr/>
    </dgm:pt>
    <dgm:pt modelId="{098B461B-A8D0-4A2D-9D54-05D463FB0D07}" type="pres">
      <dgm:prSet presAssocID="{907A47AC-C409-4864-97FC-F1D04612B64E}" presName="compNode" presStyleCnt="0"/>
      <dgm:spPr/>
    </dgm:pt>
    <dgm:pt modelId="{0970C3CB-029F-4C85-A2C8-1320EDDC09EE}" type="pres">
      <dgm:prSet presAssocID="{907A47AC-C409-4864-97FC-F1D04612B64E}" presName="iconBgRect" presStyleLbl="bgShp" presStyleIdx="2" presStyleCnt="3"/>
      <dgm:spPr/>
    </dgm:pt>
    <dgm:pt modelId="{D3A5F658-723E-42A4-9D29-55F9727DA208}" type="pres">
      <dgm:prSet presAssocID="{907A47AC-C409-4864-97FC-F1D04612B6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D6C6E26-AC53-465D-8D22-CDFCC418CA0D}" type="pres">
      <dgm:prSet presAssocID="{907A47AC-C409-4864-97FC-F1D04612B64E}" presName="spaceRect" presStyleCnt="0"/>
      <dgm:spPr/>
    </dgm:pt>
    <dgm:pt modelId="{A9600B8E-B1E7-4284-8A7E-257493004D86}" type="pres">
      <dgm:prSet presAssocID="{907A47AC-C409-4864-97FC-F1D04612B6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21F053-1EB2-4EA0-8F19-6F2E8C946F7A}" type="presOf" srcId="{907A47AC-C409-4864-97FC-F1D04612B64E}" destId="{A9600B8E-B1E7-4284-8A7E-257493004D86}" srcOrd="0" destOrd="0" presId="urn:microsoft.com/office/officeart/2018/5/layout/IconCircleLabelList"/>
    <dgm:cxn modelId="{8E574B7E-D7CA-446E-B8DB-7975937A16EC}" type="presOf" srcId="{C2BA5667-21CF-4FF9-94C3-7B8AFD2A5BA0}" destId="{9370E6A1-BF7F-406E-BA33-F34908973303}" srcOrd="0" destOrd="0" presId="urn:microsoft.com/office/officeart/2018/5/layout/IconCircleLabelList"/>
    <dgm:cxn modelId="{28BF8E9E-DBB2-491D-855F-5AB3E5B0A72E}" type="presOf" srcId="{9B3C3017-53E9-4E88-8DD1-9B629BBFF713}" destId="{F51E9895-6C97-45CB-9104-98F3482D4A40}" srcOrd="0" destOrd="0" presId="urn:microsoft.com/office/officeart/2018/5/layout/IconCircleLabelList"/>
    <dgm:cxn modelId="{EA6B3AC4-55B6-4CA9-835D-2709F6AD6165}" srcId="{FC03FAC2-EE2B-40A7-A98E-90A21034F57C}" destId="{9B3C3017-53E9-4E88-8DD1-9B629BBFF713}" srcOrd="0" destOrd="0" parTransId="{F788C0E9-5211-4AB8-969B-280C9DF6B541}" sibTransId="{4D1DFA3C-318A-440B-AD9C-DAFC06B2F410}"/>
    <dgm:cxn modelId="{EC48EDC5-1319-4B6F-AF46-35F34E69D48C}" srcId="{FC03FAC2-EE2B-40A7-A98E-90A21034F57C}" destId="{907A47AC-C409-4864-97FC-F1D04612B64E}" srcOrd="2" destOrd="0" parTransId="{151EE9A8-A924-45C1-AC04-ED72111746E1}" sibTransId="{35631936-219C-49DB-86B0-B1B1A9086305}"/>
    <dgm:cxn modelId="{18EF67E6-295F-418D-93CE-3A82FA0228F2}" type="presOf" srcId="{FC03FAC2-EE2B-40A7-A98E-90A21034F57C}" destId="{A56825F2-8C6D-443D-A46F-2D9CCD398DA1}" srcOrd="0" destOrd="0" presId="urn:microsoft.com/office/officeart/2018/5/layout/IconCircleLabelList"/>
    <dgm:cxn modelId="{A4F29DF9-511D-48CD-BF36-5F8A4A562D3F}" srcId="{FC03FAC2-EE2B-40A7-A98E-90A21034F57C}" destId="{C2BA5667-21CF-4FF9-94C3-7B8AFD2A5BA0}" srcOrd="1" destOrd="0" parTransId="{41EC1382-CA70-4583-ABDD-099FF5CFE891}" sibTransId="{8696D242-E0AC-4E71-9E31-CF196CFE8BD3}"/>
    <dgm:cxn modelId="{C8E46BA4-73C5-42E5-8FDA-08458DDD3C24}" type="presParOf" srcId="{A56825F2-8C6D-443D-A46F-2D9CCD398DA1}" destId="{226D109A-2339-4F03-8CAE-8FF8C216C0CD}" srcOrd="0" destOrd="0" presId="urn:microsoft.com/office/officeart/2018/5/layout/IconCircleLabelList"/>
    <dgm:cxn modelId="{E63DC302-0B80-401F-8026-62E2BB439BAC}" type="presParOf" srcId="{226D109A-2339-4F03-8CAE-8FF8C216C0CD}" destId="{04BE6715-6766-49C9-A6C6-F2D8938799F2}" srcOrd="0" destOrd="0" presId="urn:microsoft.com/office/officeart/2018/5/layout/IconCircleLabelList"/>
    <dgm:cxn modelId="{7EC7B92D-C0AC-429B-A4A0-CD0B1BF4E3DA}" type="presParOf" srcId="{226D109A-2339-4F03-8CAE-8FF8C216C0CD}" destId="{A7C93072-66D2-4A02-8FB2-A7680EC77742}" srcOrd="1" destOrd="0" presId="urn:microsoft.com/office/officeart/2018/5/layout/IconCircleLabelList"/>
    <dgm:cxn modelId="{B25DAE97-F047-4516-B4F1-B396FFFFB3A5}" type="presParOf" srcId="{226D109A-2339-4F03-8CAE-8FF8C216C0CD}" destId="{7EB841AD-0326-4D7E-831D-1B9522613608}" srcOrd="2" destOrd="0" presId="urn:microsoft.com/office/officeart/2018/5/layout/IconCircleLabelList"/>
    <dgm:cxn modelId="{76A07198-3281-43AA-97DE-86F9A7597143}" type="presParOf" srcId="{226D109A-2339-4F03-8CAE-8FF8C216C0CD}" destId="{F51E9895-6C97-45CB-9104-98F3482D4A40}" srcOrd="3" destOrd="0" presId="urn:microsoft.com/office/officeart/2018/5/layout/IconCircleLabelList"/>
    <dgm:cxn modelId="{2CA56B85-35B3-4BB0-BD5A-22C568CC39EA}" type="presParOf" srcId="{A56825F2-8C6D-443D-A46F-2D9CCD398DA1}" destId="{B8134E56-2AA5-401D-A4CD-A476683D1A8F}" srcOrd="1" destOrd="0" presId="urn:microsoft.com/office/officeart/2018/5/layout/IconCircleLabelList"/>
    <dgm:cxn modelId="{70A0A836-FF66-4A1E-94E3-3E141BFF26D0}" type="presParOf" srcId="{A56825F2-8C6D-443D-A46F-2D9CCD398DA1}" destId="{0DC554AA-9C73-49E6-8618-CAD4A132A516}" srcOrd="2" destOrd="0" presId="urn:microsoft.com/office/officeart/2018/5/layout/IconCircleLabelList"/>
    <dgm:cxn modelId="{10AF48A4-FEB8-4058-B02C-C637AB65511A}" type="presParOf" srcId="{0DC554AA-9C73-49E6-8618-CAD4A132A516}" destId="{F1EB761E-58F5-4D5A-85A7-FC9BDCFD146A}" srcOrd="0" destOrd="0" presId="urn:microsoft.com/office/officeart/2018/5/layout/IconCircleLabelList"/>
    <dgm:cxn modelId="{17DEE180-E2F2-40B8-9DC1-C44AEC80BF92}" type="presParOf" srcId="{0DC554AA-9C73-49E6-8618-CAD4A132A516}" destId="{53423770-09A3-43AE-8AB9-C6661867DBAB}" srcOrd="1" destOrd="0" presId="urn:microsoft.com/office/officeart/2018/5/layout/IconCircleLabelList"/>
    <dgm:cxn modelId="{286884F1-71F7-4C9E-B46B-451BF13157AE}" type="presParOf" srcId="{0DC554AA-9C73-49E6-8618-CAD4A132A516}" destId="{77873554-1F4C-445C-9927-05BBD2F16D33}" srcOrd="2" destOrd="0" presId="urn:microsoft.com/office/officeart/2018/5/layout/IconCircleLabelList"/>
    <dgm:cxn modelId="{3F5C06C6-2051-4C40-992C-B07CDBB8D5C6}" type="presParOf" srcId="{0DC554AA-9C73-49E6-8618-CAD4A132A516}" destId="{9370E6A1-BF7F-406E-BA33-F34908973303}" srcOrd="3" destOrd="0" presId="urn:microsoft.com/office/officeart/2018/5/layout/IconCircleLabelList"/>
    <dgm:cxn modelId="{DA1CF93F-3B36-477C-AAB1-CCFC405D9EE3}" type="presParOf" srcId="{A56825F2-8C6D-443D-A46F-2D9CCD398DA1}" destId="{C3BD6D21-8C8E-4859-A6D4-B0B90BC21DC4}" srcOrd="3" destOrd="0" presId="urn:microsoft.com/office/officeart/2018/5/layout/IconCircleLabelList"/>
    <dgm:cxn modelId="{FA187C5C-B4BB-4845-8783-781F14DAAF93}" type="presParOf" srcId="{A56825F2-8C6D-443D-A46F-2D9CCD398DA1}" destId="{098B461B-A8D0-4A2D-9D54-05D463FB0D07}" srcOrd="4" destOrd="0" presId="urn:microsoft.com/office/officeart/2018/5/layout/IconCircleLabelList"/>
    <dgm:cxn modelId="{CEEED3AD-460A-4CF3-916A-48A0951C88FF}" type="presParOf" srcId="{098B461B-A8D0-4A2D-9D54-05D463FB0D07}" destId="{0970C3CB-029F-4C85-A2C8-1320EDDC09EE}" srcOrd="0" destOrd="0" presId="urn:microsoft.com/office/officeart/2018/5/layout/IconCircleLabelList"/>
    <dgm:cxn modelId="{9FBC89B0-0215-4AE5-9F9F-ED2C78D077FF}" type="presParOf" srcId="{098B461B-A8D0-4A2D-9D54-05D463FB0D07}" destId="{D3A5F658-723E-42A4-9D29-55F9727DA208}" srcOrd="1" destOrd="0" presId="urn:microsoft.com/office/officeart/2018/5/layout/IconCircleLabelList"/>
    <dgm:cxn modelId="{E543570F-972F-46A9-AF1A-E454A777EBD9}" type="presParOf" srcId="{098B461B-A8D0-4A2D-9D54-05D463FB0D07}" destId="{ED6C6E26-AC53-465D-8D22-CDFCC418CA0D}" srcOrd="2" destOrd="0" presId="urn:microsoft.com/office/officeart/2018/5/layout/IconCircleLabelList"/>
    <dgm:cxn modelId="{0BFFBCD9-F6C5-4F3B-9453-4DB738D705AA}" type="presParOf" srcId="{098B461B-A8D0-4A2D-9D54-05D463FB0D07}" destId="{A9600B8E-B1E7-4284-8A7E-257493004D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DAA6A-0469-43C7-9406-3675771F0DD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7C7BA6-21F1-4449-8322-AB6C62422369}">
      <dgm:prSet/>
      <dgm:spPr/>
      <dgm:t>
        <a:bodyPr/>
        <a:lstStyle/>
        <a:p>
          <a:r>
            <a:rPr lang="en-US"/>
            <a:t>not overbook myself with too many other projects outside of school</a:t>
          </a:r>
        </a:p>
      </dgm:t>
    </dgm:pt>
    <dgm:pt modelId="{FEDC6C2B-6198-40E5-9673-ED58CED7A697}" type="parTrans" cxnId="{142FE4B5-FCA9-4642-9365-72306B8FD9A4}">
      <dgm:prSet/>
      <dgm:spPr/>
      <dgm:t>
        <a:bodyPr/>
        <a:lstStyle/>
        <a:p>
          <a:endParaRPr lang="en-US"/>
        </a:p>
      </dgm:t>
    </dgm:pt>
    <dgm:pt modelId="{BC688AB4-4786-4365-A8E5-C4F8CFB26CD7}" type="sibTrans" cxnId="{142FE4B5-FCA9-4642-9365-72306B8FD9A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7E445B-ACFC-41D7-B475-68A9CB10EF22}">
      <dgm:prSet/>
      <dgm:spPr/>
      <dgm:t>
        <a:bodyPr/>
        <a:lstStyle/>
        <a:p>
          <a:r>
            <a:rPr lang="en-US" dirty="0"/>
            <a:t>Set aside more dedicated time each week to work on the text editor besides just on Friday’s lab time</a:t>
          </a:r>
        </a:p>
      </dgm:t>
    </dgm:pt>
    <dgm:pt modelId="{EE1FEE91-A68F-4D43-B81C-B0F0D6BCF8F6}" type="parTrans" cxnId="{7545BB30-6978-4AA2-8D41-D988D376BD3F}">
      <dgm:prSet/>
      <dgm:spPr/>
      <dgm:t>
        <a:bodyPr/>
        <a:lstStyle/>
        <a:p>
          <a:endParaRPr lang="en-US"/>
        </a:p>
      </dgm:t>
    </dgm:pt>
    <dgm:pt modelId="{789BFE66-2373-4110-93A3-AEBFA6F92EA1}" type="sibTrans" cxnId="{7545BB30-6978-4AA2-8D41-D988D376BD3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CA935DA-352E-4AD0-B6F6-3125A78FC9E7}">
      <dgm:prSet/>
      <dgm:spPr/>
      <dgm:t>
        <a:bodyPr/>
        <a:lstStyle/>
        <a:p>
          <a:r>
            <a:rPr lang="en-US"/>
            <a:t>Ask for help sooner than later</a:t>
          </a:r>
        </a:p>
      </dgm:t>
    </dgm:pt>
    <dgm:pt modelId="{F337E771-5B83-421F-8586-EDB984ACD977}" type="parTrans" cxnId="{0E2D939D-AEE8-461B-BD8D-55C79DC8D836}">
      <dgm:prSet/>
      <dgm:spPr/>
      <dgm:t>
        <a:bodyPr/>
        <a:lstStyle/>
        <a:p>
          <a:endParaRPr lang="en-US"/>
        </a:p>
      </dgm:t>
    </dgm:pt>
    <dgm:pt modelId="{A94687ED-732F-4B9F-88A7-226DE59BC125}" type="sibTrans" cxnId="{0E2D939D-AEE8-461B-BD8D-55C79DC8D83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E9D88E9-822A-3E41-B1F9-7417E55EF40D}" type="pres">
      <dgm:prSet presAssocID="{CE6DAA6A-0469-43C7-9406-3675771F0DD3}" presName="Name0" presStyleCnt="0">
        <dgm:presLayoutVars>
          <dgm:animLvl val="lvl"/>
          <dgm:resizeHandles val="exact"/>
        </dgm:presLayoutVars>
      </dgm:prSet>
      <dgm:spPr/>
    </dgm:pt>
    <dgm:pt modelId="{9B410EEC-D59D-B64C-ABBB-F0CC076EB5B4}" type="pres">
      <dgm:prSet presAssocID="{C27C7BA6-21F1-4449-8322-AB6C62422369}" presName="compositeNode" presStyleCnt="0">
        <dgm:presLayoutVars>
          <dgm:bulletEnabled val="1"/>
        </dgm:presLayoutVars>
      </dgm:prSet>
      <dgm:spPr/>
    </dgm:pt>
    <dgm:pt modelId="{254CC70C-621A-354E-A868-B57A73B6105E}" type="pres">
      <dgm:prSet presAssocID="{C27C7BA6-21F1-4449-8322-AB6C62422369}" presName="bgRect" presStyleLbl="bgAccFollowNode1" presStyleIdx="0" presStyleCnt="3"/>
      <dgm:spPr/>
    </dgm:pt>
    <dgm:pt modelId="{1C0C9A56-061F-7546-80A1-EF8C2B234413}" type="pres">
      <dgm:prSet presAssocID="{BC688AB4-4786-4365-A8E5-C4F8CFB26CD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192E935-B00B-564A-93AB-38E3E0370DEB}" type="pres">
      <dgm:prSet presAssocID="{C27C7BA6-21F1-4449-8322-AB6C62422369}" presName="bottomLine" presStyleLbl="alignNode1" presStyleIdx="1" presStyleCnt="6">
        <dgm:presLayoutVars/>
      </dgm:prSet>
      <dgm:spPr/>
    </dgm:pt>
    <dgm:pt modelId="{3272CFB3-10B4-0B41-8788-F9BB4B9B00EE}" type="pres">
      <dgm:prSet presAssocID="{C27C7BA6-21F1-4449-8322-AB6C62422369}" presName="nodeText" presStyleLbl="bgAccFollowNode1" presStyleIdx="0" presStyleCnt="3">
        <dgm:presLayoutVars>
          <dgm:bulletEnabled val="1"/>
        </dgm:presLayoutVars>
      </dgm:prSet>
      <dgm:spPr/>
    </dgm:pt>
    <dgm:pt modelId="{7BD8ED8F-61D2-BE44-8BB3-E063C4F29382}" type="pres">
      <dgm:prSet presAssocID="{BC688AB4-4786-4365-A8E5-C4F8CFB26CD7}" presName="sibTrans" presStyleCnt="0"/>
      <dgm:spPr/>
    </dgm:pt>
    <dgm:pt modelId="{9DFA470F-FC8E-1849-BE23-D94F424C529F}" type="pres">
      <dgm:prSet presAssocID="{AD7E445B-ACFC-41D7-B475-68A9CB10EF22}" presName="compositeNode" presStyleCnt="0">
        <dgm:presLayoutVars>
          <dgm:bulletEnabled val="1"/>
        </dgm:presLayoutVars>
      </dgm:prSet>
      <dgm:spPr/>
    </dgm:pt>
    <dgm:pt modelId="{4D480EF7-A7C1-C048-B1E9-2901BA1FFD28}" type="pres">
      <dgm:prSet presAssocID="{AD7E445B-ACFC-41D7-B475-68A9CB10EF22}" presName="bgRect" presStyleLbl="bgAccFollowNode1" presStyleIdx="1" presStyleCnt="3"/>
      <dgm:spPr/>
    </dgm:pt>
    <dgm:pt modelId="{2AEE4D7D-655C-8B47-9890-6BDA2974A1D0}" type="pres">
      <dgm:prSet presAssocID="{789BFE66-2373-4110-93A3-AEBFA6F92EA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D675AA7-9B1B-3D4F-BE69-A128119F47BE}" type="pres">
      <dgm:prSet presAssocID="{AD7E445B-ACFC-41D7-B475-68A9CB10EF22}" presName="bottomLine" presStyleLbl="alignNode1" presStyleIdx="3" presStyleCnt="6">
        <dgm:presLayoutVars/>
      </dgm:prSet>
      <dgm:spPr/>
    </dgm:pt>
    <dgm:pt modelId="{6F7B84BB-FF86-F848-A68F-96C45D8805BA}" type="pres">
      <dgm:prSet presAssocID="{AD7E445B-ACFC-41D7-B475-68A9CB10EF22}" presName="nodeText" presStyleLbl="bgAccFollowNode1" presStyleIdx="1" presStyleCnt="3">
        <dgm:presLayoutVars>
          <dgm:bulletEnabled val="1"/>
        </dgm:presLayoutVars>
      </dgm:prSet>
      <dgm:spPr/>
    </dgm:pt>
    <dgm:pt modelId="{1E6E41A1-6FC5-514A-98F7-03978BCF9B04}" type="pres">
      <dgm:prSet presAssocID="{789BFE66-2373-4110-93A3-AEBFA6F92EA1}" presName="sibTrans" presStyleCnt="0"/>
      <dgm:spPr/>
    </dgm:pt>
    <dgm:pt modelId="{7B2494A2-2F19-B340-A6EB-EB81D521D32F}" type="pres">
      <dgm:prSet presAssocID="{5CA935DA-352E-4AD0-B6F6-3125A78FC9E7}" presName="compositeNode" presStyleCnt="0">
        <dgm:presLayoutVars>
          <dgm:bulletEnabled val="1"/>
        </dgm:presLayoutVars>
      </dgm:prSet>
      <dgm:spPr/>
    </dgm:pt>
    <dgm:pt modelId="{9E20CAFC-EEE8-E84B-9CA6-54F63866A7AA}" type="pres">
      <dgm:prSet presAssocID="{5CA935DA-352E-4AD0-B6F6-3125A78FC9E7}" presName="bgRect" presStyleLbl="bgAccFollowNode1" presStyleIdx="2" presStyleCnt="3"/>
      <dgm:spPr/>
    </dgm:pt>
    <dgm:pt modelId="{22DA6111-8390-AF45-86B4-BA963BAD27B1}" type="pres">
      <dgm:prSet presAssocID="{A94687ED-732F-4B9F-88A7-226DE59BC12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1185073-BAA4-1541-BE50-7EB180994F87}" type="pres">
      <dgm:prSet presAssocID="{5CA935DA-352E-4AD0-B6F6-3125A78FC9E7}" presName="bottomLine" presStyleLbl="alignNode1" presStyleIdx="5" presStyleCnt="6">
        <dgm:presLayoutVars/>
      </dgm:prSet>
      <dgm:spPr/>
    </dgm:pt>
    <dgm:pt modelId="{7D18F2DA-84AC-CD44-B88E-A5A2EAF0B5F3}" type="pres">
      <dgm:prSet presAssocID="{5CA935DA-352E-4AD0-B6F6-3125A78FC9E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2FC6F06-FF07-A84F-A9D9-3A52F05A887D}" type="presOf" srcId="{5CA935DA-352E-4AD0-B6F6-3125A78FC9E7}" destId="{7D18F2DA-84AC-CD44-B88E-A5A2EAF0B5F3}" srcOrd="1" destOrd="0" presId="urn:microsoft.com/office/officeart/2016/7/layout/BasicLinearProcessNumbered"/>
    <dgm:cxn modelId="{71648108-2720-D045-B97F-5B46392B2F21}" type="presOf" srcId="{5CA935DA-352E-4AD0-B6F6-3125A78FC9E7}" destId="{9E20CAFC-EEE8-E84B-9CA6-54F63866A7AA}" srcOrd="0" destOrd="0" presId="urn:microsoft.com/office/officeart/2016/7/layout/BasicLinearProcessNumbered"/>
    <dgm:cxn modelId="{7545BB30-6978-4AA2-8D41-D988D376BD3F}" srcId="{CE6DAA6A-0469-43C7-9406-3675771F0DD3}" destId="{AD7E445B-ACFC-41D7-B475-68A9CB10EF22}" srcOrd="1" destOrd="0" parTransId="{EE1FEE91-A68F-4D43-B81C-B0F0D6BCF8F6}" sibTransId="{789BFE66-2373-4110-93A3-AEBFA6F92EA1}"/>
    <dgm:cxn modelId="{EA7BC267-D629-A34C-9977-81AC9A305BFE}" type="presOf" srcId="{AD7E445B-ACFC-41D7-B475-68A9CB10EF22}" destId="{6F7B84BB-FF86-F848-A68F-96C45D8805BA}" srcOrd="1" destOrd="0" presId="urn:microsoft.com/office/officeart/2016/7/layout/BasicLinearProcessNumbered"/>
    <dgm:cxn modelId="{A16EBF51-B5CA-BC48-9322-6012A24F12FC}" type="presOf" srcId="{AD7E445B-ACFC-41D7-B475-68A9CB10EF22}" destId="{4D480EF7-A7C1-C048-B1E9-2901BA1FFD28}" srcOrd="0" destOrd="0" presId="urn:microsoft.com/office/officeart/2016/7/layout/BasicLinearProcessNumbered"/>
    <dgm:cxn modelId="{886E0794-2B6C-494C-B548-CCAAAE3E096E}" type="presOf" srcId="{789BFE66-2373-4110-93A3-AEBFA6F92EA1}" destId="{2AEE4D7D-655C-8B47-9890-6BDA2974A1D0}" srcOrd="0" destOrd="0" presId="urn:microsoft.com/office/officeart/2016/7/layout/BasicLinearProcessNumbered"/>
    <dgm:cxn modelId="{0E2D939D-AEE8-461B-BD8D-55C79DC8D836}" srcId="{CE6DAA6A-0469-43C7-9406-3675771F0DD3}" destId="{5CA935DA-352E-4AD0-B6F6-3125A78FC9E7}" srcOrd="2" destOrd="0" parTransId="{F337E771-5B83-421F-8586-EDB984ACD977}" sibTransId="{A94687ED-732F-4B9F-88A7-226DE59BC125}"/>
    <dgm:cxn modelId="{3B1CAF9E-FF7F-254B-BA84-ADA44C0259A5}" type="presOf" srcId="{CE6DAA6A-0469-43C7-9406-3675771F0DD3}" destId="{1E9D88E9-822A-3E41-B1F9-7417E55EF40D}" srcOrd="0" destOrd="0" presId="urn:microsoft.com/office/officeart/2016/7/layout/BasicLinearProcessNumbered"/>
    <dgm:cxn modelId="{07CA2CA8-F53A-2A45-BBAE-F0D5839411BC}" type="presOf" srcId="{BC688AB4-4786-4365-A8E5-C4F8CFB26CD7}" destId="{1C0C9A56-061F-7546-80A1-EF8C2B234413}" srcOrd="0" destOrd="0" presId="urn:microsoft.com/office/officeart/2016/7/layout/BasicLinearProcessNumbered"/>
    <dgm:cxn modelId="{142FE4B5-FCA9-4642-9365-72306B8FD9A4}" srcId="{CE6DAA6A-0469-43C7-9406-3675771F0DD3}" destId="{C27C7BA6-21F1-4449-8322-AB6C62422369}" srcOrd="0" destOrd="0" parTransId="{FEDC6C2B-6198-40E5-9673-ED58CED7A697}" sibTransId="{BC688AB4-4786-4365-A8E5-C4F8CFB26CD7}"/>
    <dgm:cxn modelId="{8A6D02C0-7ACC-3D4C-A9C9-1B1B19B7611E}" type="presOf" srcId="{A94687ED-732F-4B9F-88A7-226DE59BC125}" destId="{22DA6111-8390-AF45-86B4-BA963BAD27B1}" srcOrd="0" destOrd="0" presId="urn:microsoft.com/office/officeart/2016/7/layout/BasicLinearProcessNumbered"/>
    <dgm:cxn modelId="{B2D2DAD0-FC5E-5E4F-9109-B30D04EBEA8C}" type="presOf" srcId="{C27C7BA6-21F1-4449-8322-AB6C62422369}" destId="{254CC70C-621A-354E-A868-B57A73B6105E}" srcOrd="0" destOrd="0" presId="urn:microsoft.com/office/officeart/2016/7/layout/BasicLinearProcessNumbered"/>
    <dgm:cxn modelId="{8766FAD2-A96D-944D-B92C-09BC6F313843}" type="presOf" srcId="{C27C7BA6-21F1-4449-8322-AB6C62422369}" destId="{3272CFB3-10B4-0B41-8788-F9BB4B9B00EE}" srcOrd="1" destOrd="0" presId="urn:microsoft.com/office/officeart/2016/7/layout/BasicLinearProcessNumbered"/>
    <dgm:cxn modelId="{794A0862-DFAC-EC43-889E-D9284204AF3B}" type="presParOf" srcId="{1E9D88E9-822A-3E41-B1F9-7417E55EF40D}" destId="{9B410EEC-D59D-B64C-ABBB-F0CC076EB5B4}" srcOrd="0" destOrd="0" presId="urn:microsoft.com/office/officeart/2016/7/layout/BasicLinearProcessNumbered"/>
    <dgm:cxn modelId="{655F7EDD-B988-E643-B38A-A1FBFB61B870}" type="presParOf" srcId="{9B410EEC-D59D-B64C-ABBB-F0CC076EB5B4}" destId="{254CC70C-621A-354E-A868-B57A73B6105E}" srcOrd="0" destOrd="0" presId="urn:microsoft.com/office/officeart/2016/7/layout/BasicLinearProcessNumbered"/>
    <dgm:cxn modelId="{61D7A2D1-840D-9447-B72A-598F40C75F6B}" type="presParOf" srcId="{9B410EEC-D59D-B64C-ABBB-F0CC076EB5B4}" destId="{1C0C9A56-061F-7546-80A1-EF8C2B234413}" srcOrd="1" destOrd="0" presId="urn:microsoft.com/office/officeart/2016/7/layout/BasicLinearProcessNumbered"/>
    <dgm:cxn modelId="{B7ACCF88-2DBE-754F-A84D-C16629785D18}" type="presParOf" srcId="{9B410EEC-D59D-B64C-ABBB-F0CC076EB5B4}" destId="{F192E935-B00B-564A-93AB-38E3E0370DEB}" srcOrd="2" destOrd="0" presId="urn:microsoft.com/office/officeart/2016/7/layout/BasicLinearProcessNumbered"/>
    <dgm:cxn modelId="{5B5C67EF-F5E1-8544-BA80-F4AACC2D0D95}" type="presParOf" srcId="{9B410EEC-D59D-B64C-ABBB-F0CC076EB5B4}" destId="{3272CFB3-10B4-0B41-8788-F9BB4B9B00EE}" srcOrd="3" destOrd="0" presId="urn:microsoft.com/office/officeart/2016/7/layout/BasicLinearProcessNumbered"/>
    <dgm:cxn modelId="{3C3EF239-5EBC-5645-82D9-C5C89D2C10CE}" type="presParOf" srcId="{1E9D88E9-822A-3E41-B1F9-7417E55EF40D}" destId="{7BD8ED8F-61D2-BE44-8BB3-E063C4F29382}" srcOrd="1" destOrd="0" presId="urn:microsoft.com/office/officeart/2016/7/layout/BasicLinearProcessNumbered"/>
    <dgm:cxn modelId="{95E6C4CA-5987-3246-AF1F-9B37C2A57296}" type="presParOf" srcId="{1E9D88E9-822A-3E41-B1F9-7417E55EF40D}" destId="{9DFA470F-FC8E-1849-BE23-D94F424C529F}" srcOrd="2" destOrd="0" presId="urn:microsoft.com/office/officeart/2016/7/layout/BasicLinearProcessNumbered"/>
    <dgm:cxn modelId="{DDB6CD58-9086-644B-A2E6-56BB198313D8}" type="presParOf" srcId="{9DFA470F-FC8E-1849-BE23-D94F424C529F}" destId="{4D480EF7-A7C1-C048-B1E9-2901BA1FFD28}" srcOrd="0" destOrd="0" presId="urn:microsoft.com/office/officeart/2016/7/layout/BasicLinearProcessNumbered"/>
    <dgm:cxn modelId="{FB7487C9-8A22-694D-BDF4-91855C2967BC}" type="presParOf" srcId="{9DFA470F-FC8E-1849-BE23-D94F424C529F}" destId="{2AEE4D7D-655C-8B47-9890-6BDA2974A1D0}" srcOrd="1" destOrd="0" presId="urn:microsoft.com/office/officeart/2016/7/layout/BasicLinearProcessNumbered"/>
    <dgm:cxn modelId="{1DD41FC6-DD2F-1D4C-A329-81B58396EB42}" type="presParOf" srcId="{9DFA470F-FC8E-1849-BE23-D94F424C529F}" destId="{5D675AA7-9B1B-3D4F-BE69-A128119F47BE}" srcOrd="2" destOrd="0" presId="urn:microsoft.com/office/officeart/2016/7/layout/BasicLinearProcessNumbered"/>
    <dgm:cxn modelId="{1C92837E-033A-D64E-A49D-41AC7EDEA9D6}" type="presParOf" srcId="{9DFA470F-FC8E-1849-BE23-D94F424C529F}" destId="{6F7B84BB-FF86-F848-A68F-96C45D8805BA}" srcOrd="3" destOrd="0" presId="urn:microsoft.com/office/officeart/2016/7/layout/BasicLinearProcessNumbered"/>
    <dgm:cxn modelId="{3E47DE21-73A6-234C-968C-D251C1EDC78B}" type="presParOf" srcId="{1E9D88E9-822A-3E41-B1F9-7417E55EF40D}" destId="{1E6E41A1-6FC5-514A-98F7-03978BCF9B04}" srcOrd="3" destOrd="0" presId="urn:microsoft.com/office/officeart/2016/7/layout/BasicLinearProcessNumbered"/>
    <dgm:cxn modelId="{A8F7854C-D42A-2845-B032-86F4B13C4BFF}" type="presParOf" srcId="{1E9D88E9-822A-3E41-B1F9-7417E55EF40D}" destId="{7B2494A2-2F19-B340-A6EB-EB81D521D32F}" srcOrd="4" destOrd="0" presId="urn:microsoft.com/office/officeart/2016/7/layout/BasicLinearProcessNumbered"/>
    <dgm:cxn modelId="{3B488AFC-798E-6C48-8F8E-FF75E4356FFD}" type="presParOf" srcId="{7B2494A2-2F19-B340-A6EB-EB81D521D32F}" destId="{9E20CAFC-EEE8-E84B-9CA6-54F63866A7AA}" srcOrd="0" destOrd="0" presId="urn:microsoft.com/office/officeart/2016/7/layout/BasicLinearProcessNumbered"/>
    <dgm:cxn modelId="{FD601C50-7B6D-A44F-948E-8BD8945CF275}" type="presParOf" srcId="{7B2494A2-2F19-B340-A6EB-EB81D521D32F}" destId="{22DA6111-8390-AF45-86B4-BA963BAD27B1}" srcOrd="1" destOrd="0" presId="urn:microsoft.com/office/officeart/2016/7/layout/BasicLinearProcessNumbered"/>
    <dgm:cxn modelId="{A09D7A6A-0844-124F-B9D0-9109AEDB805B}" type="presParOf" srcId="{7B2494A2-2F19-B340-A6EB-EB81D521D32F}" destId="{C1185073-BAA4-1541-BE50-7EB180994F87}" srcOrd="2" destOrd="0" presId="urn:microsoft.com/office/officeart/2016/7/layout/BasicLinearProcessNumbered"/>
    <dgm:cxn modelId="{C900EB71-3FF2-9A4E-8E8F-97F7D3798F33}" type="presParOf" srcId="{7B2494A2-2F19-B340-A6EB-EB81D521D32F}" destId="{7D18F2DA-84AC-CD44-B88E-A5A2EAF0B5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7D97B7-33C1-45B5-865C-40198576F00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97A9030-F4A9-48F1-83A8-6F3119AF084F}">
      <dgm:prSet/>
      <dgm:spPr/>
      <dgm:t>
        <a:bodyPr/>
        <a:lstStyle/>
        <a:p>
          <a:r>
            <a:rPr lang="en-US"/>
            <a:t>Learning how to Google problems when troubleshooting…</a:t>
          </a:r>
        </a:p>
      </dgm:t>
    </dgm:pt>
    <dgm:pt modelId="{E08DE2D5-52B9-4F25-B86D-C22C3FEFAE97}" type="parTrans" cxnId="{AD4A47BA-C34B-44CE-9DED-FF4AF2E56B9D}">
      <dgm:prSet/>
      <dgm:spPr/>
      <dgm:t>
        <a:bodyPr/>
        <a:lstStyle/>
        <a:p>
          <a:endParaRPr lang="en-US"/>
        </a:p>
      </dgm:t>
    </dgm:pt>
    <dgm:pt modelId="{5FFDB7DB-E284-43BF-8390-06B4A610CF49}" type="sibTrans" cxnId="{AD4A47BA-C34B-44CE-9DED-FF4AF2E56B9D}">
      <dgm:prSet/>
      <dgm:spPr/>
      <dgm:t>
        <a:bodyPr/>
        <a:lstStyle/>
        <a:p>
          <a:endParaRPr lang="en-US"/>
        </a:p>
      </dgm:t>
    </dgm:pt>
    <dgm:pt modelId="{F7797DDC-AAB2-4271-A9A5-99763ECA4C35}">
      <dgm:prSet/>
      <dgm:spPr/>
      <dgm:t>
        <a:bodyPr/>
        <a:lstStyle/>
        <a:p>
          <a:r>
            <a:rPr lang="en-US"/>
            <a:t>Learning how to use the debugger in Visual Studio (sort-of)</a:t>
          </a:r>
        </a:p>
      </dgm:t>
    </dgm:pt>
    <dgm:pt modelId="{FDFE3AB0-2B5B-41D5-8ACE-A398EEFB0934}" type="parTrans" cxnId="{466B9B91-02F2-48D6-8067-FB23C72EDEF1}">
      <dgm:prSet/>
      <dgm:spPr/>
      <dgm:t>
        <a:bodyPr/>
        <a:lstStyle/>
        <a:p>
          <a:endParaRPr lang="en-US"/>
        </a:p>
      </dgm:t>
    </dgm:pt>
    <dgm:pt modelId="{E3087F5F-A0E2-449B-97CB-EBDBEAD78954}" type="sibTrans" cxnId="{466B9B91-02F2-48D6-8067-FB23C72EDEF1}">
      <dgm:prSet/>
      <dgm:spPr/>
      <dgm:t>
        <a:bodyPr/>
        <a:lstStyle/>
        <a:p>
          <a:endParaRPr lang="en-US"/>
        </a:p>
      </dgm:t>
    </dgm:pt>
    <dgm:pt modelId="{72419130-A68F-49B0-9C2D-D3191A2719C5}" type="pres">
      <dgm:prSet presAssocID="{E17D97B7-33C1-45B5-865C-40198576F004}" presName="root" presStyleCnt="0">
        <dgm:presLayoutVars>
          <dgm:dir/>
          <dgm:resizeHandles val="exact"/>
        </dgm:presLayoutVars>
      </dgm:prSet>
      <dgm:spPr/>
    </dgm:pt>
    <dgm:pt modelId="{746EB820-C7AB-458F-8DDD-69A3B7194C88}" type="pres">
      <dgm:prSet presAssocID="{897A9030-F4A9-48F1-83A8-6F3119AF084F}" presName="compNode" presStyleCnt="0"/>
      <dgm:spPr/>
    </dgm:pt>
    <dgm:pt modelId="{E90C368C-0D58-4EE5-8855-8EB79AA30F63}" type="pres">
      <dgm:prSet presAssocID="{897A9030-F4A9-48F1-83A8-6F3119AF084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AA3FD3E-E9C5-4F64-90B6-85F38EE6400A}" type="pres">
      <dgm:prSet presAssocID="{897A9030-F4A9-48F1-83A8-6F3119AF084F}" presName="spaceRect" presStyleCnt="0"/>
      <dgm:spPr/>
    </dgm:pt>
    <dgm:pt modelId="{7251E777-7462-4B93-92A9-E3FFAA1CE03F}" type="pres">
      <dgm:prSet presAssocID="{897A9030-F4A9-48F1-83A8-6F3119AF084F}" presName="textRect" presStyleLbl="revTx" presStyleIdx="0" presStyleCnt="2">
        <dgm:presLayoutVars>
          <dgm:chMax val="1"/>
          <dgm:chPref val="1"/>
        </dgm:presLayoutVars>
      </dgm:prSet>
      <dgm:spPr/>
    </dgm:pt>
    <dgm:pt modelId="{CCF2A941-08F8-4CAF-B4D2-4E6C3539991A}" type="pres">
      <dgm:prSet presAssocID="{5FFDB7DB-E284-43BF-8390-06B4A610CF49}" presName="sibTrans" presStyleCnt="0"/>
      <dgm:spPr/>
    </dgm:pt>
    <dgm:pt modelId="{8E96FE76-2B31-4BDD-B22E-F4274395B0A3}" type="pres">
      <dgm:prSet presAssocID="{F7797DDC-AAB2-4271-A9A5-99763ECA4C35}" presName="compNode" presStyleCnt="0"/>
      <dgm:spPr/>
    </dgm:pt>
    <dgm:pt modelId="{635E1ED5-316A-49E4-AC2B-3EEE3911952B}" type="pres">
      <dgm:prSet presAssocID="{F7797DDC-AAB2-4271-A9A5-99763ECA4C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EF1FA37-7F25-4E82-99B1-738E10B30890}" type="pres">
      <dgm:prSet presAssocID="{F7797DDC-AAB2-4271-A9A5-99763ECA4C35}" presName="spaceRect" presStyleCnt="0"/>
      <dgm:spPr/>
    </dgm:pt>
    <dgm:pt modelId="{9958A4B8-3F42-4BA0-ADD0-849C00170880}" type="pres">
      <dgm:prSet presAssocID="{F7797DDC-AAB2-4271-A9A5-99763ECA4C3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5C162F-A02E-424F-BE36-87878C4EDE8B}" type="presOf" srcId="{E17D97B7-33C1-45B5-865C-40198576F004}" destId="{72419130-A68F-49B0-9C2D-D3191A2719C5}" srcOrd="0" destOrd="0" presId="urn:microsoft.com/office/officeart/2018/2/layout/IconLabelList"/>
    <dgm:cxn modelId="{466B9B91-02F2-48D6-8067-FB23C72EDEF1}" srcId="{E17D97B7-33C1-45B5-865C-40198576F004}" destId="{F7797DDC-AAB2-4271-A9A5-99763ECA4C35}" srcOrd="1" destOrd="0" parTransId="{FDFE3AB0-2B5B-41D5-8ACE-A398EEFB0934}" sibTransId="{E3087F5F-A0E2-449B-97CB-EBDBEAD78954}"/>
    <dgm:cxn modelId="{AD4A47BA-C34B-44CE-9DED-FF4AF2E56B9D}" srcId="{E17D97B7-33C1-45B5-865C-40198576F004}" destId="{897A9030-F4A9-48F1-83A8-6F3119AF084F}" srcOrd="0" destOrd="0" parTransId="{E08DE2D5-52B9-4F25-B86D-C22C3FEFAE97}" sibTransId="{5FFDB7DB-E284-43BF-8390-06B4A610CF49}"/>
    <dgm:cxn modelId="{0F9F40E9-B56E-49A5-85A2-CA87A9F9367D}" type="presOf" srcId="{F7797DDC-AAB2-4271-A9A5-99763ECA4C35}" destId="{9958A4B8-3F42-4BA0-ADD0-849C00170880}" srcOrd="0" destOrd="0" presId="urn:microsoft.com/office/officeart/2018/2/layout/IconLabelList"/>
    <dgm:cxn modelId="{790D4BE9-288A-4AED-8778-D9DD89C9FE00}" type="presOf" srcId="{897A9030-F4A9-48F1-83A8-6F3119AF084F}" destId="{7251E777-7462-4B93-92A9-E3FFAA1CE03F}" srcOrd="0" destOrd="0" presId="urn:microsoft.com/office/officeart/2018/2/layout/IconLabelList"/>
    <dgm:cxn modelId="{419CA8C4-55B9-422A-8AB0-2B49059419CA}" type="presParOf" srcId="{72419130-A68F-49B0-9C2D-D3191A2719C5}" destId="{746EB820-C7AB-458F-8DDD-69A3B7194C88}" srcOrd="0" destOrd="0" presId="urn:microsoft.com/office/officeart/2018/2/layout/IconLabelList"/>
    <dgm:cxn modelId="{62B1FEC9-4D07-47FC-9697-90E1C825BC0F}" type="presParOf" srcId="{746EB820-C7AB-458F-8DDD-69A3B7194C88}" destId="{E90C368C-0D58-4EE5-8855-8EB79AA30F63}" srcOrd="0" destOrd="0" presId="urn:microsoft.com/office/officeart/2018/2/layout/IconLabelList"/>
    <dgm:cxn modelId="{34004D1E-00E8-41FB-AEAE-8C5EF5AE517B}" type="presParOf" srcId="{746EB820-C7AB-458F-8DDD-69A3B7194C88}" destId="{FAA3FD3E-E9C5-4F64-90B6-85F38EE6400A}" srcOrd="1" destOrd="0" presId="urn:microsoft.com/office/officeart/2018/2/layout/IconLabelList"/>
    <dgm:cxn modelId="{88C6BF1C-CDF7-43FE-92AE-0A09BBCDDD72}" type="presParOf" srcId="{746EB820-C7AB-458F-8DDD-69A3B7194C88}" destId="{7251E777-7462-4B93-92A9-E3FFAA1CE03F}" srcOrd="2" destOrd="0" presId="urn:microsoft.com/office/officeart/2018/2/layout/IconLabelList"/>
    <dgm:cxn modelId="{DBB80970-0E15-4D40-B19E-3B9F4F91AA39}" type="presParOf" srcId="{72419130-A68F-49B0-9C2D-D3191A2719C5}" destId="{CCF2A941-08F8-4CAF-B4D2-4E6C3539991A}" srcOrd="1" destOrd="0" presId="urn:microsoft.com/office/officeart/2018/2/layout/IconLabelList"/>
    <dgm:cxn modelId="{DA3D9490-73E2-4B63-882A-1AD1B6E5426C}" type="presParOf" srcId="{72419130-A68F-49B0-9C2D-D3191A2719C5}" destId="{8E96FE76-2B31-4BDD-B22E-F4274395B0A3}" srcOrd="2" destOrd="0" presId="urn:microsoft.com/office/officeart/2018/2/layout/IconLabelList"/>
    <dgm:cxn modelId="{3A7E189A-CE38-4998-93D1-32A20FB7B9ED}" type="presParOf" srcId="{8E96FE76-2B31-4BDD-B22E-F4274395B0A3}" destId="{635E1ED5-316A-49E4-AC2B-3EEE3911952B}" srcOrd="0" destOrd="0" presId="urn:microsoft.com/office/officeart/2018/2/layout/IconLabelList"/>
    <dgm:cxn modelId="{1F78960B-B8B3-456F-90C0-2A9B87FD1F8A}" type="presParOf" srcId="{8E96FE76-2B31-4BDD-B22E-F4274395B0A3}" destId="{AEF1FA37-7F25-4E82-99B1-738E10B30890}" srcOrd="1" destOrd="0" presId="urn:microsoft.com/office/officeart/2018/2/layout/IconLabelList"/>
    <dgm:cxn modelId="{45E819ED-25BC-41BA-927D-39301E1FE8BB}" type="presParOf" srcId="{8E96FE76-2B31-4BDD-B22E-F4274395B0A3}" destId="{9958A4B8-3F42-4BA0-ADD0-849C001708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E6715-6766-49C9-A6C6-F2D8938799F2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93072-66D2-4A02-8FB2-A7680EC77742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E9895-6C97-45CB-9104-98F3482D4A40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UI design idea</a:t>
          </a:r>
        </a:p>
      </dsp:txBody>
      <dsp:txXfrm>
        <a:off x="66086" y="2398182"/>
        <a:ext cx="2981250" cy="720000"/>
      </dsp:txXfrm>
    </dsp:sp>
    <dsp:sp modelId="{F1EB761E-58F5-4D5A-85A7-FC9BDCFD146A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23770-09A3-43AE-8AB9-C6661867DBAB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0E6A1-BF7F-406E-BA33-F34908973303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Getting the search and add word functions working, and sort-of implemented into ncurses</a:t>
          </a:r>
        </a:p>
      </dsp:txBody>
      <dsp:txXfrm>
        <a:off x="3569054" y="2398182"/>
        <a:ext cx="2981250" cy="720000"/>
      </dsp:txXfrm>
    </dsp:sp>
    <dsp:sp modelId="{0970C3CB-029F-4C85-A2C8-1320EDDC09EE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5F658-723E-42A4-9D29-55F9727DA208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00B8E-B1E7-4284-8A7E-257493004D86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Getting typing in the text editor working (sort-of)</a:t>
          </a:r>
        </a:p>
      </dsp:txBody>
      <dsp:txXfrm>
        <a:off x="7072023" y="2398182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CC70C-621A-354E-A868-B57A73B6105E}">
      <dsp:nvSpPr>
        <dsp:cNvPr id="0" name=""/>
        <dsp:cNvSpPr/>
      </dsp:nvSpPr>
      <dsp:spPr>
        <a:xfrm>
          <a:off x="0" y="0"/>
          <a:ext cx="3162299" cy="31313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not overbook myself with too many other projects outside of school</a:t>
          </a:r>
        </a:p>
      </dsp:txBody>
      <dsp:txXfrm>
        <a:off x="0" y="1189918"/>
        <a:ext cx="3162299" cy="1878818"/>
      </dsp:txXfrm>
    </dsp:sp>
    <dsp:sp modelId="{1C0C9A56-061F-7546-80A1-EF8C2B234413}">
      <dsp:nvSpPr>
        <dsp:cNvPr id="0" name=""/>
        <dsp:cNvSpPr/>
      </dsp:nvSpPr>
      <dsp:spPr>
        <a:xfrm>
          <a:off x="1111445" y="313136"/>
          <a:ext cx="939409" cy="9394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1249018" y="450709"/>
        <a:ext cx="664263" cy="664263"/>
      </dsp:txXfrm>
    </dsp:sp>
    <dsp:sp modelId="{F192E935-B00B-564A-93AB-38E3E0370DEB}">
      <dsp:nvSpPr>
        <dsp:cNvPr id="0" name=""/>
        <dsp:cNvSpPr/>
      </dsp:nvSpPr>
      <dsp:spPr>
        <a:xfrm>
          <a:off x="0" y="3131292"/>
          <a:ext cx="3162299" cy="7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0EF7-A7C1-C048-B1E9-2901BA1FFD28}">
      <dsp:nvSpPr>
        <dsp:cNvPr id="0" name=""/>
        <dsp:cNvSpPr/>
      </dsp:nvSpPr>
      <dsp:spPr>
        <a:xfrm>
          <a:off x="3478529" y="0"/>
          <a:ext cx="3162299" cy="3131364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Set aside more dedicated time each week to work on the text editor besides just on Friday’s lab time</a:t>
          </a:r>
        </a:p>
      </dsp:txBody>
      <dsp:txXfrm>
        <a:off x="3478529" y="1189918"/>
        <a:ext cx="3162299" cy="1878818"/>
      </dsp:txXfrm>
    </dsp:sp>
    <dsp:sp modelId="{2AEE4D7D-655C-8B47-9890-6BDA2974A1D0}">
      <dsp:nvSpPr>
        <dsp:cNvPr id="0" name=""/>
        <dsp:cNvSpPr/>
      </dsp:nvSpPr>
      <dsp:spPr>
        <a:xfrm>
          <a:off x="4589975" y="313136"/>
          <a:ext cx="939409" cy="939409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4727548" y="450709"/>
        <a:ext cx="664263" cy="664263"/>
      </dsp:txXfrm>
    </dsp:sp>
    <dsp:sp modelId="{5D675AA7-9B1B-3D4F-BE69-A128119F47BE}">
      <dsp:nvSpPr>
        <dsp:cNvPr id="0" name=""/>
        <dsp:cNvSpPr/>
      </dsp:nvSpPr>
      <dsp:spPr>
        <a:xfrm>
          <a:off x="3478529" y="3131292"/>
          <a:ext cx="3162299" cy="7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0CAFC-EEE8-E84B-9CA6-54F63866A7AA}">
      <dsp:nvSpPr>
        <dsp:cNvPr id="0" name=""/>
        <dsp:cNvSpPr/>
      </dsp:nvSpPr>
      <dsp:spPr>
        <a:xfrm>
          <a:off x="6957059" y="0"/>
          <a:ext cx="3162299" cy="313136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Ask for help sooner than later</a:t>
          </a:r>
        </a:p>
      </dsp:txBody>
      <dsp:txXfrm>
        <a:off x="6957059" y="1189918"/>
        <a:ext cx="3162299" cy="1878818"/>
      </dsp:txXfrm>
    </dsp:sp>
    <dsp:sp modelId="{22DA6111-8390-AF45-86B4-BA963BAD27B1}">
      <dsp:nvSpPr>
        <dsp:cNvPr id="0" name=""/>
        <dsp:cNvSpPr/>
      </dsp:nvSpPr>
      <dsp:spPr>
        <a:xfrm>
          <a:off x="8068505" y="313136"/>
          <a:ext cx="939409" cy="939409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0" tIns="12700" rIns="7324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8206078" y="450709"/>
        <a:ext cx="664263" cy="664263"/>
      </dsp:txXfrm>
    </dsp:sp>
    <dsp:sp modelId="{C1185073-BAA4-1541-BE50-7EB180994F87}">
      <dsp:nvSpPr>
        <dsp:cNvPr id="0" name=""/>
        <dsp:cNvSpPr/>
      </dsp:nvSpPr>
      <dsp:spPr>
        <a:xfrm>
          <a:off x="6957059" y="3131292"/>
          <a:ext cx="316229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C368C-0D58-4EE5-8855-8EB79AA30F63}">
      <dsp:nvSpPr>
        <dsp:cNvPr id="0" name=""/>
        <dsp:cNvSpPr/>
      </dsp:nvSpPr>
      <dsp:spPr>
        <a:xfrm>
          <a:off x="1613664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1E777-7462-4B93-92A9-E3FFAA1CE03F}">
      <dsp:nvSpPr>
        <dsp:cNvPr id="0" name=""/>
        <dsp:cNvSpPr/>
      </dsp:nvSpPr>
      <dsp:spPr>
        <a:xfrm>
          <a:off x="447320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Learning how to Google problems when troubleshooting…</a:t>
          </a:r>
        </a:p>
      </dsp:txBody>
      <dsp:txXfrm>
        <a:off x="447320" y="2392063"/>
        <a:ext cx="4241250" cy="720000"/>
      </dsp:txXfrm>
    </dsp:sp>
    <dsp:sp modelId="{635E1ED5-316A-49E4-AC2B-3EEE3911952B}">
      <dsp:nvSpPr>
        <dsp:cNvPr id="0" name=""/>
        <dsp:cNvSpPr/>
      </dsp:nvSpPr>
      <dsp:spPr>
        <a:xfrm>
          <a:off x="6597133" y="19300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8A4B8-3F42-4BA0-ADD0-849C00170880}">
      <dsp:nvSpPr>
        <dsp:cNvPr id="0" name=""/>
        <dsp:cNvSpPr/>
      </dsp:nvSpPr>
      <dsp:spPr>
        <a:xfrm>
          <a:off x="5430789" y="239206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Learning how to use the debugger in Visual Studio (sort-of)</a:t>
          </a:r>
        </a:p>
      </dsp:txBody>
      <dsp:txXfrm>
        <a:off x="5430789" y="2392063"/>
        <a:ext cx="424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0B6CE-282E-47B3-9FB0-61648B14F43D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B33-F4F9-49D1-9C4F-4F3C200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cd4be11d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cd4be11d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cd4be11d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acd4be11d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acd4be11d_0_2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acd4be11d_0_2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acd4be11d_0_2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acd4be11d_0_2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Coolest part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971C8-1560-4466-B999-87526E5297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7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most proud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971C8-1560-4466-B999-87526E5297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Coolest part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971C8-1560-4466-B999-87526E5297F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1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E8E598-2E04-42CD-8088-751DD4CF8F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399CD60-2B9E-4740-B36A-5D215595C8E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7918E230-6A34-48D5-A3CE-E7DF9424EB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1BE024A-B922-4D53-B3E4-EFA68B9F96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1D2583-A183-45F1-A529-33ECD75029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5ED76E67-5F26-41D0-BEC1-5591BCD663D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95DB7CF-52AE-440C-8A86-A96D5C699F6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34DFC24-D1ED-4062-A2CA-F90E825799C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799EC1-61C9-4C1D-890F-F1AC35D0F0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9B003FCB-6F0B-4B0F-A36B-14C58E3CC0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C83FA01F-ECCA-48DD-892D-EC792ED210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C5BF17A1-672F-475F-88B8-1417AB5B0E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EF0AE8-D01A-4FFD-A096-D282AAF811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C9BDD63C-5BFF-4D94-8F45-DE5B4161CB7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693E2A4E-026B-4114-AED1-CCFD45E2071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1A11EA5-A555-44B4-8657-B5A36BAE3C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658A14-42F5-4F45-A49F-D9BA67C93B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F35300F4-EF03-4ACD-8346-B01D3BC074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Lucida Sans Unicode" panose="020B0602030504020204" pitchFamily="34" charset="0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DBA2D7E-C0CE-4602-8E79-73466425A8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529C6E8-46FE-499D-A5E0-6EA24BA5DDB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cd4be11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cd4be11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cd4be11d_0_2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cd4be11d_0_2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acd4be11d_0_2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acd4be11d_0_2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E4FD-2843-408D-A412-BF8984832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1D559-8F9C-4729-A1EA-44AE1EE5B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68F6C-D194-425F-86AA-48A8CF3C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18667-822E-4EB5-B08A-F03B242E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A714-0832-476D-A955-C103B18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E7C1-597C-4D40-9F40-7B65DFE5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E435D-FFE7-4BC5-AC72-CCAFDB498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13DB-C686-417B-A64D-C7020DDB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90F8-14DC-4012-B722-49432ADB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1D65-0E2C-4FB3-B56C-A6064D52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39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32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6317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7444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600" y="368256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0968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32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141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52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44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60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52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44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7788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8030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9731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4319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0504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3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30507-136D-4778-B829-EDE425067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CC4BC-8FF3-4012-BE2C-0A2B00194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9640A-0187-4E15-8565-C1105679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71778-A000-4BA7-B1A7-63C3159F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61C0-1B40-4131-AED0-CBDEF295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876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4206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0739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0085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7908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4882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5285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23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7546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74914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48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10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61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25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6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05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9462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732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585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671" y="0"/>
            <a:ext cx="5085429" cy="5118803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62957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95693" y="4542"/>
            <a:ext cx="1644287" cy="1846047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9033445" y="3872011"/>
            <a:ext cx="2914864" cy="29860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4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2382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6860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20803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81041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72256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308132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09618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162209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11025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3436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59382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001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9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3334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30A7-D897-4BE4-8AB9-4FA297871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A8F28-A671-4FB6-B3DA-0A30B916F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77E8-C73D-45F5-AAC4-9F317E228F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2235F-18B2-4240-87AE-EFF8A17576A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707F378-B1C7-47C3-8998-080D49350E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849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0949-B079-4116-AB0A-D95759D7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B5D0-5AE6-43B6-B60F-CF3CB6F2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D4D35-61CF-4E3C-9169-897FA10AD42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A8FEE-54C4-4266-BA48-B6BBDC9C50D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A0A5201-A9C6-4EBA-A1FC-A6881F759D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19533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9617-A14A-43D3-8307-0A8B2A3F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B4C48-7434-4EBE-953B-569415D5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AE36-48C0-4833-A5B2-F00065ABA3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D88E4-BD69-4536-9A81-4D5B5511878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E8F401D-6F35-4FCE-973D-55E088080F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27091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2CF4-E22B-4E84-A4ED-77376FF2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B60D7-7BA6-4A8B-AE3C-259790C67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33A69-7FB7-42DF-BCF8-02EFCA5F4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C6574-D722-4A30-9CCC-0C46A0AC57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93BC-658C-478B-9F75-ABC6A56092F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33DF51-92E2-4E86-A916-281DC0AD14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9781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AB02-FD13-4C53-8562-340BCF1E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A746E-E4F0-4CD3-9F2E-37B8273D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B51EE-9F1A-4A51-899C-6A2D2A00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92D90-50DD-462E-A675-9CB7A3C14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66BFB-0BCE-4A52-8B0D-B60416477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3ECC-B314-451F-A23E-0B026759AE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D162BC-8410-46B1-9266-351A4213DD9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37748F7-4033-4B9D-9F9A-20A84E33F5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00280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A731-4F07-4A54-A626-72C454D5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054D0-2E78-4917-83EB-5CCC2D2675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23543-4B65-46B2-A1E9-64967CA3C2A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322ED10-E6CE-4F38-9A51-8A167A0A26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30097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EC0E2-2A7F-4278-8673-3E69587BA0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C75C4-FB65-4292-A766-5B8509E51C9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E77FE85-673E-427E-BC77-35189ADC3C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04415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D282-CBE6-403B-86C5-B86F353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B1C51-F72B-4E6D-9AF2-EE8399B0E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612DA-0353-4A7C-98AE-73F23F294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D7E67-DB9C-4622-9D0D-3B130B12A4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4FE25-F4B2-4DAC-B5B6-3435ED628F0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1D8A4BF-3B97-4771-8067-533E7CF324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08891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16B9-CF18-4F00-9BB2-CA067E88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8C12C-D1EE-427D-BC2A-6C2487346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B05BC-5B34-4466-BC04-853316ED1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C30CD-BF7D-44F1-9D34-E305B0874C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5DA9A-E129-454E-A76E-9246F4D443C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DC965E-BDE0-48B6-8A9F-D189D96DEE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29809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53A1-0555-4AED-8F90-05B7F15C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EA3F6-5A04-4232-919E-8A5B94500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7260-1C37-4679-BC92-E0BDB9A2CDC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E0734-3822-49E1-9FA7-BAEC3594AFC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6788466-A405-4666-B733-3440EEF5AD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54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815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FCF37C-FD49-4952-903E-23575418A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5006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AAAE-D257-434A-AC75-9D1C28D7F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5006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F8D8A-A7F6-4EEB-97AE-E277EBF4B2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002C6-4947-4F2A-BFC5-5007574B27C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E63C8D2-74D4-4290-BB7A-62A1E17467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8621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6BEC-F1D3-4FAA-A7E7-428E47B1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CF774-3221-493D-9A2B-B7784C494BB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ED069-1EC1-41FC-A194-1DE397931830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CA1F15EB-0B70-4C50-9531-8B277A1B32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45684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9E59-2E6F-484B-866A-0F7DEF7BE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68672-68C6-4536-9BD0-A67C28D2A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B93F2-30FF-4BD6-9F18-E9009EA4865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05748-8A1E-40FF-B195-4C896DDDB87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D6CA6C3-C6FE-493C-89AB-C76A6A8B0C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32938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BD88-4D86-48B7-9662-FD21841A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C4F4C-D54E-481F-971F-12A964B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EBC6D-FA05-4F1F-88DD-68A1FA77D05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487DA-4849-4550-BAC9-6CEB755A33A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DC57F80-2E0D-4E6A-84F0-40A22CE4C1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80627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DC04-7D2C-40E3-BB91-53492B35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420B-F548-4EA4-9A49-E31FD1E4B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7116-9E85-440F-AF69-180242D324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0B98F-0F72-463B-9505-0F65EFB82F3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B9CFB76-CC63-4287-8D30-B978E73E5E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92066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35E2-47AC-4941-9C6F-8EE81ADC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F556-960B-44BA-90B8-5391A4FE4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BF106-129A-41E9-AC8A-726E547FD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DFD7B-84F1-4AD9-9FF0-E1DA56A113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5A763-62DE-46E9-A1F0-21C9FC6D80C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A80B837-EFE3-4B1F-A4FD-B56484FBE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84969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B9CA-A23C-431E-B2C7-07BDCCB72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DE18-3B3F-4C80-9A88-82E0BDF7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02E68-0480-4147-8407-214C3DE96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9BAA9-A691-4396-AF9E-BED4FC00C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5A8E5-AAAF-4462-B661-F6540CC15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1F8BC4-DD15-498B-A713-B7671BCA0A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A5920A-5B1F-4862-823E-371AD0C8A7A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ACFDC70-5408-421E-9C75-26E0FA7C1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936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6AC8-3DD1-4DB9-8A5A-806CE244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69319-A8A7-4C80-8155-287F1253D4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6A49-76A6-4965-B70D-78949264992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D0A0CFD-60EF-4872-85D1-6D66E14DF7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20959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B2C7B-3FD9-44FE-9C69-15DF6D9B008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87A7C-12F3-49ED-9A01-F6EE38DADB5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E512D5E-C56E-4C80-A507-BA28191CA6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65052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94D8-9EC6-4A0B-A1B7-C56B6C32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B929-CC96-45C7-A991-6E3D0FDE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B5F78-A3CA-4797-9AD0-80E78D5A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5D93E-F775-48CA-8661-22B1DB812C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5097-5285-4DCC-B799-1CC693A7E7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110F277-6BD8-4A7E-A6EA-ADE8C9094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49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92226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CFEA-189B-4571-97C4-7953C93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2A617-D3F5-40A7-9E55-E39F624A7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58240-9209-4E92-A140-85B380204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5A77C-7B03-42D6-B798-DB1CE2537B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3C54A-68DB-4F1C-A5A7-43752D50E25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6D6EEEC-8347-4CC4-B874-583E53F4BC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3806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8628-718B-48CD-BDAC-8061CEA6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CCD70-CE75-472C-B714-3C30326CD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4A65-34B8-473F-8BDC-113E465C8AB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5B1D9-762B-4B07-9E19-1A5E3B8AB8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3A7364E-E3EF-47E2-81C5-91C1285B65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48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FBE16-D9DB-4656-AA3F-9ED18308A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D7045-491B-4F90-8AF8-5CDC741C5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2853-E769-4A5E-8F4F-037F4CFCF8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DA373-6802-455B-B101-A977D8ABEA0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169F5A9-D4D6-446F-8D65-CF2329D199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9671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421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2317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9250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9314789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437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25340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98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279" y="273600"/>
            <a:ext cx="10972417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6417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8245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58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4120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5739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7540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86213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61991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68914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5883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029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45793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31586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49762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9176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0934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9125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02773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9061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83365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587780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87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783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79663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27522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2691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4870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82965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58421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12542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46709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5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30D3-4940-474A-9F09-0DBC960A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A520-89B4-4DC8-BDBA-406CFB84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E218F-4E5F-4BD9-A553-89066684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9F37-D9A3-4B27-9735-5A8445A9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E3C14-A67C-4B9F-B7EE-A3D744D5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31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3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279" y="368208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489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783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60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325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011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279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325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011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85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358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698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117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595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112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279" y="273600"/>
            <a:ext cx="10972417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17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12C0-F5C1-44D7-8FB4-B386C754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4EDA8-49E8-4F5E-A719-2EA856F00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734F-1287-4BAA-828C-7E6CF1AB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107D-CDBF-4E06-A372-6F24ABB5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A7572-92A0-4654-A405-1854B624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18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442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783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333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501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279" y="3682080"/>
            <a:ext cx="10972417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737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279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783" y="3682080"/>
            <a:ext cx="5354234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161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325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011" y="160452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279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325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011" y="3682080"/>
            <a:ext cx="3532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0694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441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2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47522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64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F85A-436E-4B73-8CA9-6951C2C9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659C5-7C47-48FE-81BC-FEA217AD2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FF5F4-6D1C-4906-BB6B-92BCE73CC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3D758-BCBB-4D47-B8B8-C58F35DF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13BDB-7D05-45FE-977B-3E73AE0B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92085-B82C-4FE7-B89A-6870C61C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858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2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733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7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8575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96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288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0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1096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7486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51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6F45-3DED-4796-926F-616C9A39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A245-90BC-4967-9F40-0BC5F0BB8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AE87E-7908-4C36-96C8-FDFD7F374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2A60B-BADA-4C7D-A1EE-A59C54EEB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9EBBC-E66A-4A25-B288-80217CC2C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88089-5C4B-4D4C-B7FA-B2316B6A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40B98-DCCE-4793-9682-D8C45256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CE8BE-2046-4A2D-A5C3-8A35A5D2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04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135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3508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61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3101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4632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5580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5038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8773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2078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95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8EFD-FB5A-4F93-898E-C2E89AF6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E0F3-C3B0-41C7-93C4-AB5F9634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E86B0-D9BB-4E91-AA7C-0EACFF32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0CDF1-2853-4D53-8A73-BB2374CE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4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6921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1952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5421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942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35242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9335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6452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9842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32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815B0-7F9F-4C84-BDD9-F6DDDA54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AE81F-91A8-4E58-B300-746D016B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6BA6D-A47B-4A02-962B-E7E60A41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32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8397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54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9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6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44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90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61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896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63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FD0D-3025-4036-9EBB-1ABFC772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F92CE-3ED8-446E-957F-BD8AC7907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0A9F9-6963-4613-9956-12D90A65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FC684-ADB2-4421-9201-238AA586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F48E7-2E67-4F22-AAC7-68F96B00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3A2DF-BF2D-41E1-A24A-93B5F652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121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31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229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471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80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29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607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18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2522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006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6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A1D-F615-436B-A531-02364C40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4867B-9D9B-4C34-88DE-DF00A3C44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32885-87CE-4103-ABC4-B8CB6F2E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1F9F7-BA05-44E4-BD21-B66FC3CA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00ECC-BB15-4832-9AC6-24F33B2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2ACCF-8982-479F-8BEA-917829B2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38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26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629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286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156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600" y="3297782"/>
            <a:ext cx="10972320" cy="59099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6921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8036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3637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7136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80640" y="6290342"/>
            <a:ext cx="10830240" cy="59099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2625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0640" y="2606221"/>
            <a:ext cx="10830240" cy="2585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DD838-F5DA-4E31-873B-A26B8EF0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CA338-1B20-476E-9524-E53BD5AE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36AB2-B897-48A5-B51C-11E1F587E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34BB4-B6F8-45AC-BAE7-458EF38D283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B8A95-8285-477A-BCA5-78A17F163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56170-2ACC-4538-B873-73C000893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2B0E-0A9D-433B-A550-6390D788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0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1483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6243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431175C6-51F5-43D2-873B-0779113E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6B3667AE-30EC-4C67-8FC8-F2CE177C5C8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1027" name="Text Box 3">
            <a:extLst>
              <a:ext uri="{FF2B5EF4-FFF2-40B4-BE49-F238E27FC236}">
                <a16:creationId xmlns:a16="http://schemas.microsoft.com/office/drawing/2014/main" id="{7F7F3BD2-1080-4ED5-9D5B-C494F8CA5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315BB97-CCDE-41FD-B01D-EACE55BED9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fld id="{2D3D261F-01CE-4F5B-B4A3-1ADBF4BB009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D7E30E6-2601-42B5-9E6B-3087069DA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10811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sldNum="0" hdr="0" ftr="0"/>
  <p:txStyles>
    <p:titleStyle>
      <a:lvl1pPr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fontAlgn="base">
        <a:lnSpc>
          <a:spcPct val="92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17A665CD-55B6-4782-AEEA-7293C1F2E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formatClick to edit Master title style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476A610F-95D2-4BD1-9B09-6488F5907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0"/>
            <a:r>
              <a:rPr lang="en-GB" altLang="en-US"/>
              <a:t>Ninth Outline LevelClick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A69DBEC-9A74-4914-9BDD-39569470DB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r>
              <a:rPr lang="en-US" altLang="en-US"/>
              <a:t>12/9/19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A51C9AC0-A183-4124-8D85-5A7DC345A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F6F64FE-37C6-4F8E-BD5A-E3092F81AA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fld id="{56DA4C42-7813-4F02-BAAC-5A10B2D5AA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ftr="0"/>
  <p:txStyles>
    <p:titleStyle>
      <a:lvl1pPr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fontAlgn="base">
        <a:lnSpc>
          <a:spcPct val="92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044F614-52CC-4383-BE13-D5C63F184BD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D25472DF-1EC9-4544-BB5D-3A9894BBE0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460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3E7C548-96D7-4CB4-9EB6-2B578C76CD2E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12/10/2019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0AC56F9-B0DD-446A-A7FC-2743677EEC8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5314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9FC6868-DDC0-4734-A84E-3F3D6D5E4B11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12/10/2019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9DE00AE-0446-42D7-9C10-3344BACC8C8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04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14"/>
          <a:stretch/>
        </p:blipFill>
        <p:spPr>
          <a:xfrm>
            <a:off x="0" y="6174360"/>
            <a:ext cx="12191695" cy="702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2191695" cy="3916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783720"/>
            <a:ext cx="10972057" cy="3308760"/>
          </a:xfrm>
          <a:prstGeom prst="rect">
            <a:avLst/>
          </a:prstGeom>
        </p:spPr>
        <p:txBody>
          <a:bodyPr lIns="7200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32588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14"/>
          <a:stretch/>
        </p:blipFill>
        <p:spPr>
          <a:xfrm>
            <a:off x="0" y="6174360"/>
            <a:ext cx="12191695" cy="702360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15"/>
          <a:stretch/>
        </p:blipFill>
        <p:spPr>
          <a:xfrm>
            <a:off x="0" y="0"/>
            <a:ext cx="12191695" cy="39168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279" y="1604520"/>
            <a:ext cx="10972417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5671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143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F85129E-F771-4992-8B6A-D59D577ADA0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12/10/2019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A902B1D-B0F5-44FA-B531-791CBF21C5B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03245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2AAE237-DF5D-4BB4-AC98-71A8F0D32F2C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12/10/2019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E2C25B-8AD9-4032-8846-CB0D2056997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7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57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8772C97-20F4-4C81-9859-95A3E31E8BE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2239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997440"/>
            <a:ext cx="12191520" cy="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80640" y="1676640"/>
            <a:ext cx="10830240" cy="21177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6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1296800" y="6217440"/>
            <a:ext cx="731040" cy="524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fld id="{C5A3249A-1733-4F83-B5B2-8E12D1C6745D}" type="slidenum">
              <a:rPr lang="en-US" sz="1333" b="0" strike="noStrike" spc="-1">
                <a:solidFill>
                  <a:srgbClr val="FFFFFF"/>
                </a:solidFill>
                <a:latin typeface="Proxima Nova"/>
                <a:ea typeface="Proxima Nova"/>
              </a:rPr>
              <a:t>‹#›</a:t>
            </a:fld>
            <a:endParaRPr lang="en-US" sz="1333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91156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FFFFFF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7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4748" y="1122480"/>
            <a:ext cx="914076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spc="-1">
                <a:solidFill>
                  <a:srgbClr val="000000"/>
                </a:solidFill>
                <a:latin typeface="Calibri Light"/>
              </a:rPr>
              <a:t>Jordan Abbott</a:t>
            </a:r>
            <a:endParaRPr lang="en-US" sz="60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524748" y="3602160"/>
            <a:ext cx="914076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400" spc="-1">
                <a:solidFill>
                  <a:prstClr val="black"/>
                </a:solidFill>
                <a:latin typeface="Arial"/>
              </a:rPr>
              <a:t> CS211 Text Editor project, Fall 2019, Humboldt State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269"/>
            <a:ext cx="10515600" cy="1325563"/>
          </a:xfrm>
        </p:spPr>
        <p:txBody>
          <a:bodyPr/>
          <a:lstStyle/>
          <a:p>
            <a:r>
              <a:rPr lang="en-US" dirty="0"/>
              <a:t>The things that I learned were…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172" y="1690688"/>
            <a:ext cx="8243656" cy="4351338"/>
          </a:xfrm>
        </p:spPr>
        <p:txBody>
          <a:bodyPr/>
          <a:lstStyle/>
          <a:p>
            <a:r>
              <a:rPr lang="en-US" dirty="0"/>
              <a:t>I learned that being patient, using the web, and using the debugger can help me create or fix pretty much any issue I understand algorithmically.</a:t>
            </a:r>
          </a:p>
          <a:p>
            <a:r>
              <a:rPr lang="en-US" dirty="0"/>
              <a:t>I learned how to read language and library documentation.</a:t>
            </a:r>
          </a:p>
          <a:p>
            <a:r>
              <a:rPr lang="en-US" dirty="0"/>
              <a:t>I learned how to use the debugger and the power of each debugging feature.</a:t>
            </a:r>
          </a:p>
          <a:p>
            <a:r>
              <a:rPr lang="en-US" dirty="0"/>
              <a:t>I learned how to use Visual Studio and GitHub competently enough that I seldom made the same mistakes twice.</a:t>
            </a:r>
          </a:p>
        </p:txBody>
      </p:sp>
    </p:spTree>
    <p:extLst>
      <p:ext uri="{BB962C8B-B14F-4D97-AF65-F5344CB8AC3E}">
        <p14:creationId xmlns:p14="http://schemas.microsoft.com/office/powerpoint/2010/main" val="236530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Grayson Beckert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CS 211 </a:t>
            </a:r>
          </a:p>
          <a:p>
            <a:endParaRPr lang="en-US" dirty="0"/>
          </a:p>
          <a:p>
            <a:r>
              <a:rPr lang="en-US" dirty="0"/>
              <a:t>Text Editor Project in Review</a:t>
            </a:r>
          </a:p>
        </p:txBody>
      </p:sp>
    </p:spTree>
    <p:extLst>
      <p:ext uri="{BB962C8B-B14F-4D97-AF65-F5344CB8AC3E}">
        <p14:creationId xmlns:p14="http://schemas.microsoft.com/office/powerpoint/2010/main" val="228051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Coolest Thing About My Program: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01098"/>
          </a:xfrm>
        </p:spPr>
        <p:txBody>
          <a:bodyPr>
            <a:noAutofit/>
          </a:bodyPr>
          <a:lstStyle/>
          <a:p>
            <a:r>
              <a:rPr lang="en-US" sz="2800" dirty="0"/>
              <a:t>The ability to type to the screen and use it as a VERY basic text editor</a:t>
            </a:r>
          </a:p>
          <a:p>
            <a:endParaRPr lang="en-US" sz="2800" dirty="0"/>
          </a:p>
          <a:p>
            <a:r>
              <a:rPr lang="en-US" sz="2800" dirty="0"/>
              <a:t>Nicely colored</a:t>
            </a:r>
          </a:p>
          <a:p>
            <a:endParaRPr lang="en-US" sz="2800" dirty="0"/>
          </a:p>
          <a:p>
            <a:r>
              <a:rPr lang="en-US" sz="2800" dirty="0"/>
              <a:t>It was the biggest continuous project I’ve worked on to date</a:t>
            </a:r>
          </a:p>
          <a:p>
            <a:endParaRPr lang="en-US" sz="2800" dirty="0"/>
          </a:p>
          <a:p>
            <a:r>
              <a:rPr lang="en-US" sz="2800" dirty="0"/>
              <a:t>It runs!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918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I’m Most Proud Of: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5A8FAE-125C-4621-8ABB-08506868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96" y="1349857"/>
            <a:ext cx="3103997" cy="3807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5AC95-471A-439A-9319-F7B02B1C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589" y="1349857"/>
            <a:ext cx="5356455" cy="2342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329C8-C7D7-4C64-B035-A320B45DEF8E}"/>
              </a:ext>
            </a:extLst>
          </p:cNvPr>
          <p:cNvSpPr txBox="1"/>
          <p:nvPr/>
        </p:nvSpPr>
        <p:spPr>
          <a:xfrm>
            <a:off x="6899648" y="3710761"/>
            <a:ext cx="35124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Milestone 5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Functions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Difficult data structure to understand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milestone was a hurdle for me, but I was happy with its outcome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E5277-1B3B-4DD5-8163-8FC808F0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589" y="3791814"/>
            <a:ext cx="2736059" cy="234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Start by using functions rather than converting messy code into functions later</a:t>
            </a:r>
          </a:p>
          <a:p>
            <a:endParaRPr lang="en-US" sz="2800" dirty="0"/>
          </a:p>
          <a:p>
            <a:r>
              <a:rPr lang="en-US" sz="2800" dirty="0"/>
              <a:t>Pay more attention to a path I wanted to take rather than figuring things out as I went</a:t>
            </a:r>
          </a:p>
        </p:txBody>
      </p:sp>
    </p:spTree>
    <p:extLst>
      <p:ext uri="{BB962C8B-B14F-4D97-AF65-F5344CB8AC3E}">
        <p14:creationId xmlns:p14="http://schemas.microsoft.com/office/powerpoint/2010/main" val="59785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 that I learned about the most was…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39" y="1874517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Using and understanding each data structure required for each milestone</a:t>
            </a:r>
          </a:p>
          <a:p>
            <a:endParaRPr lang="en-US" sz="2800" dirty="0"/>
          </a:p>
          <a:p>
            <a:r>
              <a:rPr lang="en-US" sz="2800" dirty="0"/>
              <a:t>Using the debugger to my advantage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18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Brian Corbett</a:t>
            </a:r>
            <a:endParaRPr kumimoji="0" lang="en-US" sz="60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731520" y="-18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The coolest thing about the program...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3"/>
          <a:stretch/>
        </p:blipFill>
        <p:spPr>
          <a:xfrm>
            <a:off x="4302000" y="2930400"/>
            <a:ext cx="7676640" cy="36532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4"/>
          <a:srcRect l="46089" b="47426"/>
          <a:stretch/>
        </p:blipFill>
        <p:spPr>
          <a:xfrm>
            <a:off x="-1449000" y="822960"/>
            <a:ext cx="812412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23320" y="-319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The code I’m most proud of...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3"/>
          <a:stretch/>
        </p:blipFill>
        <p:spPr>
          <a:xfrm>
            <a:off x="-429480" y="1188720"/>
            <a:ext cx="9573480" cy="526752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4"/>
          <a:stretch/>
        </p:blipFill>
        <p:spPr>
          <a:xfrm>
            <a:off x="4937760" y="2422440"/>
            <a:ext cx="8436960" cy="2789640"/>
          </a:xfrm>
          <a:prstGeom prst="rect">
            <a:avLst/>
          </a:prstGeom>
          <a:ln>
            <a:noFill/>
          </a:ln>
          <a:effectLst>
            <a:outerShdw dist="143570" dir="13500000">
              <a:srgbClr val="111111">
                <a:alpha val="67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If I could do it all over again, I would…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Now knowing what I know about ncurses and how it works (and how messy it can be), I would put more effort in organizing the code and conceptually understanding how everything is working together. I would implement object-oriented programming.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9308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000000"/>
                </a:solidFill>
                <a:latin typeface="Calibri Light"/>
              </a:rPr>
              <a:t>The coolest thing about this project (in my opinion)</a:t>
            </a:r>
            <a:endParaRPr lang="en-US" sz="44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9308" y="1825560"/>
            <a:ext cx="10512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The compression system implemented in Milestone 6 was pretty cool</a:t>
            </a:r>
            <a:endParaRPr lang="en-US" sz="2800" spc="-1">
              <a:solidFill>
                <a:prstClr val="black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It was my first implementation of a compression system</a:t>
            </a:r>
            <a:endParaRPr lang="en-US" sz="2800" spc="-1">
              <a:solidFill>
                <a:prstClr val="black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 </a:t>
            </a:r>
            <a:endParaRPr lang="en-US" sz="2800" spc="-1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1373188" y="3383280"/>
            <a:ext cx="5101560" cy="252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The thing that I learned the most was…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A very practical way that many data structures are used. Since it was so practical, and that I made something actually semi-functional, I think I will retain the concepts much more. Also how important they are to making more complex applications.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Fernando Crespo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Text Editor Project</a:t>
            </a:r>
          </a:p>
        </p:txBody>
      </p:sp>
    </p:spTree>
    <p:extLst>
      <p:ext uri="{BB962C8B-B14F-4D97-AF65-F5344CB8AC3E}">
        <p14:creationId xmlns:p14="http://schemas.microsoft.com/office/powerpoint/2010/main" val="2477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coolest thing about 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coolest part about my program is that It runs!</a:t>
            </a:r>
          </a:p>
          <a:p>
            <a:r>
              <a:rPr lang="en-US" dirty="0"/>
              <a:t>All the different kind of data structures that I used and their implementation to my project</a:t>
            </a:r>
          </a:p>
          <a:p>
            <a:r>
              <a:rPr lang="en-US" dirty="0"/>
              <a:t>It has a very simple interface</a:t>
            </a:r>
          </a:p>
        </p:txBody>
      </p:sp>
    </p:spTree>
    <p:extLst>
      <p:ext uri="{BB962C8B-B14F-4D97-AF65-F5344CB8AC3E}">
        <p14:creationId xmlns:p14="http://schemas.microsoft.com/office/powerpoint/2010/main" val="1110535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that I am most proud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9C68-D348-4731-B1B4-EE60AB54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most proud of completing the </a:t>
            </a:r>
            <a:r>
              <a:rPr lang="en-US" dirty="0" err="1"/>
              <a:t>Trie</a:t>
            </a:r>
            <a:r>
              <a:rPr lang="en-US" dirty="0"/>
              <a:t> data structure I however did not finish implementing it to my text editor. I was always curious how autocorrect was made when it first came out. </a:t>
            </a:r>
          </a:p>
          <a:p>
            <a:r>
              <a:rPr lang="en-US" dirty="0"/>
              <a:t>I also used  different kinds of data structures and algorithms that I did not know about in the beginning of the semester.</a:t>
            </a:r>
          </a:p>
          <a:p>
            <a:r>
              <a:rPr lang="en-US" dirty="0"/>
              <a:t>I am proud that I did not quit even when some milestone were tough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aside more time to finish and do the assignments properly. I had a tough time keeping up with the milestones </a:t>
            </a:r>
          </a:p>
          <a:p>
            <a:r>
              <a:rPr lang="en-US" dirty="0"/>
              <a:t>Study the data structures more</a:t>
            </a:r>
          </a:p>
          <a:p>
            <a:r>
              <a:rPr lang="en-US" dirty="0"/>
              <a:t>Learn how to write elegant code because my code seemed to be all over the place</a:t>
            </a:r>
          </a:p>
          <a:p>
            <a:r>
              <a:rPr lang="en-US" dirty="0"/>
              <a:t>Get familiar with </a:t>
            </a:r>
            <a:r>
              <a:rPr lang="en-US" dirty="0" err="1"/>
              <a:t>github</a:t>
            </a:r>
            <a:r>
              <a:rPr lang="en-US" dirty="0"/>
              <a:t> a lot more, I had no clue what I as doing with </a:t>
            </a:r>
            <a:r>
              <a:rPr lang="en-US" dirty="0" err="1"/>
              <a:t>github</a:t>
            </a:r>
            <a:r>
              <a:rPr lang="en-US" dirty="0"/>
              <a:t> and always forgot to check in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89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 that I learned the most was…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learned a lot of new data structures that are very helpful and will definitely use in the future</a:t>
            </a:r>
          </a:p>
          <a:p>
            <a:r>
              <a:rPr lang="en-US" dirty="0"/>
              <a:t>I learned that I need to have better time management between my classes, work, and my spare time</a:t>
            </a:r>
          </a:p>
          <a:p>
            <a:r>
              <a:rPr lang="en-US" dirty="0"/>
              <a:t>I learned how to modify certain data structures to make them fit the criteria that is required</a:t>
            </a:r>
          </a:p>
          <a:p>
            <a:r>
              <a:rPr lang="en-US" dirty="0"/>
              <a:t>Learned how autocomplete works!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6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E59A-EAAD-4F5A-A104-E45044AB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Comments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2C0B-C6AD-4449-86D0-7C211B39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familiar with the curses library was very challenging </a:t>
            </a:r>
          </a:p>
          <a:p>
            <a:r>
              <a:rPr lang="en-US" dirty="0"/>
              <a:t>Got more comfortable changing a certain data structure to meet the criteria that best suits the program</a:t>
            </a:r>
          </a:p>
          <a:p>
            <a:r>
              <a:rPr lang="en-US" dirty="0"/>
              <a:t> Although this project was tough I liked it because it gave me a little taste on how programming will be </a:t>
            </a:r>
          </a:p>
          <a:p>
            <a:r>
              <a:rPr lang="en-US" dirty="0"/>
              <a:t>Gained a lot of information when it comes to data structures and how to approach a computing problem</a:t>
            </a:r>
          </a:p>
          <a:p>
            <a:r>
              <a:rPr lang="en-US" dirty="0"/>
              <a:t>I will most likely continue on this project in the future and finish the past milestones and add more to my liking</a:t>
            </a:r>
          </a:p>
        </p:txBody>
      </p:sp>
    </p:spTree>
    <p:extLst>
      <p:ext uri="{BB962C8B-B14F-4D97-AF65-F5344CB8AC3E}">
        <p14:creationId xmlns:p14="http://schemas.microsoft.com/office/powerpoint/2010/main" val="391068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967" y="406398"/>
            <a:ext cx="5518066" cy="2268559"/>
          </a:xfrm>
        </p:spPr>
        <p:txBody>
          <a:bodyPr/>
          <a:lstStyle/>
          <a:p>
            <a:r>
              <a:rPr lang="en-US" dirty="0"/>
              <a:t>Jordan Feigner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7433" y="-753814"/>
            <a:ext cx="5357600" cy="1160213"/>
          </a:xfrm>
        </p:spPr>
        <p:txBody>
          <a:bodyPr/>
          <a:lstStyle/>
          <a:p>
            <a:r>
              <a:rPr lang="en-US" dirty="0"/>
              <a:t>CS 211 Text Editor Project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3B4237-A80B-420D-857B-79CA272B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62" y="2002679"/>
            <a:ext cx="7419408" cy="39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9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7" y="28660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Coolest Thing:</a:t>
            </a:r>
            <a:br>
              <a:rPr lang="en-US" dirty="0"/>
            </a:br>
            <a:r>
              <a:rPr lang="en-US" dirty="0"/>
              <a:t>Sorting Animations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7B53B-9242-4146-8ABF-8974E9CE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95" y="4106802"/>
            <a:ext cx="5092718" cy="271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99549-6DF1-4112-B78F-1BB64A350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95" y="1322988"/>
            <a:ext cx="5092718" cy="27178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6524FBA-94E0-439C-A54F-B04BF014A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61" y="4106800"/>
            <a:ext cx="5092722" cy="271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FBE04-1300-4FC5-93AD-C201AB28B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61" y="1322988"/>
            <a:ext cx="5092718" cy="27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6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50FEB-4022-4A8E-BF08-892AE420B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7" y="2290203"/>
            <a:ext cx="5609198" cy="24441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CE4753-BAD7-4F14-94D6-7973CD7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63" y="59762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Text Output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5D195-0E03-44AF-9DFA-E15E77B6B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2" y="2288785"/>
            <a:ext cx="4582398" cy="24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9308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000000"/>
                </a:solidFill>
                <a:latin typeface="Calibri Light"/>
              </a:rPr>
              <a:t>The code that I’m most proud of</a:t>
            </a:r>
            <a:endParaRPr lang="en-US" sz="44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9308" y="1825560"/>
            <a:ext cx="10512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Probably the code generation algorithm for the compression feature </a:t>
            </a:r>
          </a:p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 </a:t>
            </a:r>
          </a:p>
        </p:txBody>
      </p:sp>
      <p:sp>
        <p:nvSpPr>
          <p:cNvPr id="87" name="CustomShape 3"/>
          <p:cNvSpPr/>
          <p:nvPr/>
        </p:nvSpPr>
        <p:spPr>
          <a:xfrm>
            <a:off x="839668" y="1825560"/>
            <a:ext cx="10512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1921828" y="3200400"/>
            <a:ext cx="493740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133" y="595920"/>
            <a:ext cx="7958331" cy="1077229"/>
          </a:xfrm>
        </p:spPr>
        <p:txBody>
          <a:bodyPr>
            <a:normAutofit/>
          </a:bodyPr>
          <a:lstStyle/>
          <a:p>
            <a:r>
              <a:rPr lang="en-US" dirty="0"/>
              <a:t>If I could do it all over again…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542524"/>
            <a:ext cx="7796540" cy="3772951"/>
          </a:xfrm>
        </p:spPr>
        <p:txBody>
          <a:bodyPr>
            <a:noAutofit/>
          </a:bodyPr>
          <a:lstStyle/>
          <a:p>
            <a:r>
              <a:rPr lang="en-US" sz="2800" dirty="0"/>
              <a:t>I would have built from the ground up with and object-oriented programming perspective. </a:t>
            </a:r>
          </a:p>
          <a:p>
            <a:pPr lvl="1"/>
            <a:r>
              <a:rPr lang="en-US" sz="2800" dirty="0"/>
              <a:t>Kept my code cleaner.</a:t>
            </a:r>
          </a:p>
          <a:p>
            <a:pPr lvl="1"/>
            <a:r>
              <a:rPr lang="en-US" sz="2800" dirty="0"/>
              <a:t>Made my code easier to maintain.</a:t>
            </a:r>
          </a:p>
        </p:txBody>
      </p:sp>
    </p:spTree>
    <p:extLst>
      <p:ext uri="{BB962C8B-B14F-4D97-AF65-F5344CB8AC3E}">
        <p14:creationId xmlns:p14="http://schemas.microsoft.com/office/powerpoint/2010/main" val="154533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75" y="613323"/>
            <a:ext cx="7958331" cy="1077229"/>
          </a:xfrm>
        </p:spPr>
        <p:txBody>
          <a:bodyPr>
            <a:normAutofit/>
          </a:bodyPr>
          <a:lstStyle/>
          <a:p>
            <a:r>
              <a:rPr lang="en-US" dirty="0"/>
              <a:t>Things I’ve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43008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/>
              <a:t>It’s nice to have visual feedback.</a:t>
            </a:r>
          </a:p>
          <a:p>
            <a:r>
              <a:rPr lang="en-US" sz="2800" dirty="0"/>
              <a:t>Projects get very big very fast.</a:t>
            </a:r>
          </a:p>
          <a:p>
            <a:r>
              <a:rPr lang="en-US" sz="2800" dirty="0"/>
              <a:t>Large projects are not as intimidating as they first appear.</a:t>
            </a:r>
          </a:p>
        </p:txBody>
      </p:sp>
    </p:spTree>
    <p:extLst>
      <p:ext uri="{BB962C8B-B14F-4D97-AF65-F5344CB8AC3E}">
        <p14:creationId xmlns:p14="http://schemas.microsoft.com/office/powerpoint/2010/main" val="278341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680640" y="16766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marL="1828754" indent="609585"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Silvestre Flores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extShape 2"/>
          <p:cNvSpPr txBox="1"/>
          <p:nvPr/>
        </p:nvSpPr>
        <p:spPr>
          <a:xfrm>
            <a:off x="680640" y="4243200"/>
            <a:ext cx="10830240" cy="83952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3047924" indent="609585" defTabSz="1219170"/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CS 211 Text Editor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680640" y="16766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Program allows for text editing and file writing.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680640" y="4243200"/>
            <a:ext cx="10830240" cy="236016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Edit Text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Backspace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Jump to next line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Control Z to save and exit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635840" y="86400"/>
            <a:ext cx="8311680" cy="11241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Favorite piece of code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680640" y="4122240"/>
            <a:ext cx="10830240" cy="177216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Reads content from a file using getline()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Saves content to a vector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And then displays the content on nCurses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6" name="Google Shape;73;p15"/>
          <p:cNvPicPr/>
          <p:nvPr/>
        </p:nvPicPr>
        <p:blipFill>
          <a:blip r:embed="rId2"/>
          <a:stretch/>
        </p:blipFill>
        <p:spPr>
          <a:xfrm>
            <a:off x="3524640" y="1353120"/>
            <a:ext cx="5586720" cy="24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680640" y="16766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If I could do it all over again, I would…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680640" y="424320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Not have used getstr()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Dedicate more time 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Do it all over again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80640" y="16766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The thing that I learned the most was…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80640" y="4243200"/>
            <a:ext cx="10830240" cy="240960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It is important to </a:t>
            </a:r>
            <a:r>
              <a:rPr lang="en-US" sz="3200" b="1" spc="-1">
                <a:solidFill>
                  <a:srgbClr val="FFFFFF"/>
                </a:solidFill>
                <a:latin typeface="Proxima Nova"/>
                <a:ea typeface="Proxima Nova"/>
              </a:rPr>
              <a:t>think</a:t>
            </a: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 about the design of the program before jumping into writing code.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Having a poorly designed program really makes adding new features more difficult.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680640" y="16766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defTabSz="1219170"/>
            <a:r>
              <a:rPr lang="en-US" sz="6400" spc="-1">
                <a:solidFill>
                  <a:srgbClr val="FFFFFF"/>
                </a:solidFill>
                <a:latin typeface="Proxima Nova"/>
                <a:ea typeface="Proxima Nova"/>
              </a:rPr>
              <a:t>Favorite data structure</a:t>
            </a:r>
            <a:endParaRPr lang="en-US" sz="6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680640" y="4259040"/>
            <a:ext cx="10830240" cy="211776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Tries</a:t>
            </a:r>
            <a:endParaRPr lang="en-US" sz="3200" spc="-1">
              <a:solidFill>
                <a:prstClr val="black"/>
              </a:solidFill>
              <a:latin typeface="Arial"/>
            </a:endParaRPr>
          </a:p>
          <a:p>
            <a:pPr marL="609585" indent="-507347" defTabSz="1219170">
              <a:buClr>
                <a:srgbClr val="FFFFFF"/>
              </a:buClr>
              <a:buFont typeface="Proxima Nova"/>
              <a:buChar char="●"/>
            </a:pPr>
            <a:r>
              <a:rPr lang="en-US" sz="3200" spc="-1">
                <a:solidFill>
                  <a:srgbClr val="FFFFFF"/>
                </a:solidFill>
                <a:latin typeface="Proxima Nova"/>
                <a:ea typeface="Proxima Nova"/>
              </a:rPr>
              <a:t>Learning about tries allowed me see the way data structures are used to implement commonly used features such as autocomplete.</a:t>
            </a:r>
            <a:endParaRPr lang="en-US" sz="3200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Text Editor Retrospective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Matthew Nicholson</a:t>
            </a:r>
          </a:p>
        </p:txBody>
      </p:sp>
    </p:spTree>
    <p:extLst>
      <p:ext uri="{BB962C8B-B14F-4D97-AF65-F5344CB8AC3E}">
        <p14:creationId xmlns:p14="http://schemas.microsoft.com/office/powerpoint/2010/main" val="1602525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Parts of the text editor I’m most proud of:</a:t>
            </a:r>
          </a:p>
        </p:txBody>
      </p:sp>
      <p:graphicFrame>
        <p:nvGraphicFramePr>
          <p:cNvPr id="37" name="TextBox 6">
            <a:extLst>
              <a:ext uri="{FF2B5EF4-FFF2-40B4-BE49-F238E27FC236}">
                <a16:creationId xmlns:a16="http://schemas.microsoft.com/office/drawing/2014/main" id="{F1611B58-3AE2-4092-8E23-7798604842AE}"/>
              </a:ext>
            </a:extLst>
          </p:cNvPr>
          <p:cNvGraphicFramePr/>
          <p:nvPr/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3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39308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000000"/>
                </a:solidFill>
                <a:latin typeface="Calibri Light"/>
              </a:rPr>
              <a:t>If I could do it all over again, I would…</a:t>
            </a:r>
            <a:endParaRPr lang="en-US" sz="44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39308" y="1825560"/>
            <a:ext cx="10512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Focus more on handling the actual text, and solving these segmentation faults</a:t>
            </a:r>
          </a:p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 </a:t>
            </a: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744788" y="3277440"/>
            <a:ext cx="685800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This is the code I was most proud of…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5B95DB"/>
                </a:solidFill>
                <a:latin typeface="+mn-lt"/>
                <a:ea typeface="+mn-ea"/>
                <a:cs typeface="+mn-cs"/>
              </a:rPr>
              <a:t>From the Trie Header file:</a:t>
            </a:r>
          </a:p>
        </p:txBody>
      </p:sp>
      <p:cxnSp>
        <p:nvCxnSpPr>
          <p:cNvPr id="4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My best code&#10;&#10;Description automatically generated">
            <a:extLst>
              <a:ext uri="{FF2B5EF4-FFF2-40B4-BE49-F238E27FC236}">
                <a16:creationId xmlns:a16="http://schemas.microsoft.com/office/drawing/2014/main" id="{DD29AD14-5595-394E-9212-0072814F0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02" y="2509911"/>
            <a:ext cx="92430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34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If I could do it all over again, I would…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E4E83A0-AFB9-41D4-899C-916D3DC78A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2796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 thing that I learned the most was…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B87E0C4-7F5C-4FEC-BA4D-8EAB47F61B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0990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57200" y="4049700"/>
            <a:ext cx="3277200" cy="23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9600"/>
              <a:t>Peter Oliver</a:t>
            </a:r>
            <a:endParaRPr sz="9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t="388"/>
          <a:stretch/>
        </p:blipFill>
        <p:spPr>
          <a:xfrm>
            <a:off x="457200" y="457200"/>
            <a:ext cx="11277600" cy="586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457200" y="457200"/>
            <a:ext cx="1371600" cy="6879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Main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457200" y="3485100"/>
            <a:ext cx="27432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ProgramController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743200" y="19420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DisplayWidget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2743200" y="50281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FileController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5486400" y="1028700"/>
            <a:ext cx="18288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TextWidget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5486400" y="28564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WindowWidget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9086838" y="570450"/>
            <a:ext cx="16002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StaticText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9086838" y="1484850"/>
            <a:ext cx="16002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LineText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9086850" y="2399250"/>
            <a:ext cx="18288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TextWindow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9086850" y="3313650"/>
            <a:ext cx="1828800" cy="68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OptionSelect Window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172200" y="43423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TrieTree Classes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9086850" y="50281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HuffTree Classes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172188" y="5713950"/>
            <a:ext cx="2286000" cy="6879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Sorter Classes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3"/>
          <p:cNvCxnSpPr>
            <a:stCxn id="97" idx="0"/>
            <a:endCxn id="104" idx="1"/>
          </p:cNvCxnSpPr>
          <p:nvPr/>
        </p:nvCxnSpPr>
        <p:spPr>
          <a:xfrm rot="-5400000">
            <a:off x="4858350" y="3714300"/>
            <a:ext cx="341700" cy="2286000"/>
          </a:xfrm>
          <a:prstGeom prst="bentConnector2">
            <a:avLst/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triangle" w="med" len="med"/>
            <a:tailEnd type="none" w="med" len="med"/>
          </a:ln>
        </p:spPr>
      </p:cxnSp>
      <p:cxnSp>
        <p:nvCxnSpPr>
          <p:cNvPr id="108" name="Google Shape;108;p3"/>
          <p:cNvCxnSpPr>
            <a:stCxn id="106" idx="1"/>
            <a:endCxn id="97" idx="2"/>
          </p:cNvCxnSpPr>
          <p:nvPr/>
        </p:nvCxnSpPr>
        <p:spPr>
          <a:xfrm rot="10800000">
            <a:off x="3886188" y="5716200"/>
            <a:ext cx="2286000" cy="341700"/>
          </a:xfrm>
          <a:prstGeom prst="bentConnector2">
            <a:avLst/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3"/>
          <p:cNvCxnSpPr>
            <a:stCxn id="105" idx="1"/>
            <a:endCxn id="97" idx="3"/>
          </p:cNvCxnSpPr>
          <p:nvPr/>
        </p:nvCxnSpPr>
        <p:spPr>
          <a:xfrm flipH="1">
            <a:off x="5029050" y="5372100"/>
            <a:ext cx="4057800" cy="6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3"/>
          <p:cNvCxnSpPr>
            <a:stCxn id="97" idx="1"/>
            <a:endCxn id="95" idx="2"/>
          </p:cNvCxnSpPr>
          <p:nvPr/>
        </p:nvCxnSpPr>
        <p:spPr>
          <a:xfrm rot="10800000">
            <a:off x="1828800" y="4173000"/>
            <a:ext cx="914400" cy="1199100"/>
          </a:xfrm>
          <a:prstGeom prst="bentConnector2">
            <a:avLst/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3"/>
          <p:cNvCxnSpPr>
            <a:stCxn id="95" idx="0"/>
            <a:endCxn id="94" idx="2"/>
          </p:cNvCxnSpPr>
          <p:nvPr/>
        </p:nvCxnSpPr>
        <p:spPr>
          <a:xfrm rot="5400000" flipH="1">
            <a:off x="315900" y="1972200"/>
            <a:ext cx="2340000" cy="685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3"/>
          <p:cNvCxnSpPr>
            <a:stCxn id="102" idx="3"/>
            <a:endCxn id="101" idx="3"/>
          </p:cNvCxnSpPr>
          <p:nvPr/>
        </p:nvCxnSpPr>
        <p:spPr>
          <a:xfrm rot="10800000">
            <a:off x="10687050" y="1828800"/>
            <a:ext cx="228600" cy="914400"/>
          </a:xfrm>
          <a:prstGeom prst="bentConnector3">
            <a:avLst>
              <a:gd name="adj1" fmla="val -171697"/>
            </a:avLst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triangle" w="med" len="med"/>
            <a:tailEnd type="none" w="med" len="med"/>
          </a:ln>
        </p:spPr>
      </p:cxnSp>
      <p:cxnSp>
        <p:nvCxnSpPr>
          <p:cNvPr id="113" name="Google Shape;113;p3"/>
          <p:cNvCxnSpPr>
            <a:stCxn id="103" idx="3"/>
            <a:endCxn id="100" idx="3"/>
          </p:cNvCxnSpPr>
          <p:nvPr/>
        </p:nvCxnSpPr>
        <p:spPr>
          <a:xfrm rot="10800000">
            <a:off x="10687050" y="914400"/>
            <a:ext cx="228600" cy="2743200"/>
          </a:xfrm>
          <a:prstGeom prst="bentConnector3">
            <a:avLst>
              <a:gd name="adj1" fmla="val -353642"/>
            </a:avLst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triangle" w="med" len="med"/>
            <a:tailEnd type="none" w="med" len="med"/>
          </a:ln>
        </p:spPr>
      </p:cxnSp>
      <p:cxnSp>
        <p:nvCxnSpPr>
          <p:cNvPr id="114" name="Google Shape;114;p3"/>
          <p:cNvCxnSpPr>
            <a:stCxn id="96" idx="3"/>
            <a:endCxn id="98" idx="2"/>
          </p:cNvCxnSpPr>
          <p:nvPr/>
        </p:nvCxnSpPr>
        <p:spPr>
          <a:xfrm rot="10800000" flipH="1">
            <a:off x="5029200" y="1716600"/>
            <a:ext cx="1371600" cy="569400"/>
          </a:xfrm>
          <a:prstGeom prst="bentConnector2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5" name="Google Shape;115;p3"/>
          <p:cNvCxnSpPr>
            <a:stCxn id="96" idx="3"/>
            <a:endCxn id="99" idx="0"/>
          </p:cNvCxnSpPr>
          <p:nvPr/>
        </p:nvCxnSpPr>
        <p:spPr>
          <a:xfrm>
            <a:off x="5029200" y="2286000"/>
            <a:ext cx="1600200" cy="570600"/>
          </a:xfrm>
          <a:prstGeom prst="bentConnector2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6" name="Google Shape;116;p3"/>
          <p:cNvCxnSpPr>
            <a:stCxn id="98" idx="3"/>
            <a:endCxn id="100" idx="1"/>
          </p:cNvCxnSpPr>
          <p:nvPr/>
        </p:nvCxnSpPr>
        <p:spPr>
          <a:xfrm rot="10800000" flipH="1">
            <a:off x="7315200" y="914550"/>
            <a:ext cx="1771500" cy="4581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7" name="Google Shape;117;p3"/>
          <p:cNvCxnSpPr>
            <a:stCxn id="98" idx="3"/>
            <a:endCxn id="101" idx="1"/>
          </p:cNvCxnSpPr>
          <p:nvPr/>
        </p:nvCxnSpPr>
        <p:spPr>
          <a:xfrm>
            <a:off x="7315200" y="1372650"/>
            <a:ext cx="1771500" cy="4563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8" name="Google Shape;118;p3"/>
          <p:cNvCxnSpPr>
            <a:stCxn id="99" idx="3"/>
            <a:endCxn id="102" idx="1"/>
          </p:cNvCxnSpPr>
          <p:nvPr/>
        </p:nvCxnSpPr>
        <p:spPr>
          <a:xfrm rot="10800000" flipH="1">
            <a:off x="7772400" y="2743200"/>
            <a:ext cx="1314600" cy="457200"/>
          </a:xfrm>
          <a:prstGeom prst="bentConnector3">
            <a:avLst>
              <a:gd name="adj1" fmla="val 49994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9" name="Google Shape;119;p3"/>
          <p:cNvCxnSpPr>
            <a:stCxn id="99" idx="3"/>
            <a:endCxn id="103" idx="1"/>
          </p:cNvCxnSpPr>
          <p:nvPr/>
        </p:nvCxnSpPr>
        <p:spPr>
          <a:xfrm>
            <a:off x="7772400" y="3200400"/>
            <a:ext cx="1314600" cy="457200"/>
          </a:xfrm>
          <a:prstGeom prst="bentConnector3">
            <a:avLst>
              <a:gd name="adj1" fmla="val 49994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0" name="Google Shape;120;p3"/>
          <p:cNvCxnSpPr>
            <a:stCxn id="99" idx="2"/>
            <a:endCxn id="95" idx="3"/>
          </p:cNvCxnSpPr>
          <p:nvPr/>
        </p:nvCxnSpPr>
        <p:spPr>
          <a:xfrm rot="5400000">
            <a:off x="4772550" y="1972200"/>
            <a:ext cx="284700" cy="3429000"/>
          </a:xfrm>
          <a:prstGeom prst="bentConnector2">
            <a:avLst/>
          </a:prstGeom>
          <a:noFill/>
          <a:ln w="3810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9051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/>
              <a:t>If I could do it all over again, I would …</a:t>
            </a:r>
            <a:endParaRPr sz="6000"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1"/>
          </p:nvPr>
        </p:nvSpPr>
        <p:spPr>
          <a:xfrm>
            <a:off x="2743200" y="2743200"/>
            <a:ext cx="8991600" cy="3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6000"/>
              <a:t>… spend more time planning out the organization of my program.</a:t>
            </a:r>
            <a:endParaRPr sz="6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76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/>
              <a:t>The things I learned the most are …</a:t>
            </a:r>
            <a:endParaRPr sz="6000"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1371600" y="2049300"/>
            <a:ext cx="103632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6000"/>
              <a:t>… what it is like to work on a program for more than a week.</a:t>
            </a:r>
            <a:endParaRPr sz="6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6000"/>
              <a:t>… how important program design is in avoiding future frustration.</a:t>
            </a:r>
            <a:endParaRPr sz="6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/>
          <a:lstStyle/>
          <a:p>
            <a:r>
              <a:rPr lang="en-US" dirty="0"/>
              <a:t>Javon Patterson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/>
          <a:lstStyle/>
          <a:p>
            <a:r>
              <a:rPr lang="en-US" dirty="0"/>
              <a:t>The Text Editor That Took Over the World</a:t>
            </a:r>
          </a:p>
        </p:txBody>
      </p:sp>
    </p:spTree>
    <p:extLst>
      <p:ext uri="{BB962C8B-B14F-4D97-AF65-F5344CB8AC3E}">
        <p14:creationId xmlns:p14="http://schemas.microsoft.com/office/powerpoint/2010/main" val="1919560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in a compressed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think the coolest thing about my program is the ability to save text into a compressed format, along with the key for said compression</a:t>
            </a:r>
          </a:p>
          <a:p>
            <a:r>
              <a:rPr lang="en-US" dirty="0"/>
              <a:t>An example from my program: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474B85-D4AF-4BB3-9D81-6CA0B6E2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665220"/>
            <a:ext cx="6289040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39308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000000"/>
                </a:solidFill>
                <a:latin typeface="Calibri Light"/>
              </a:rPr>
              <a:t>The thing that I learned the most was…</a:t>
            </a:r>
            <a:endParaRPr lang="en-US" sz="44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39308" y="1825560"/>
            <a:ext cx="10512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That text handling is more tricky than I initially thought. Some methods seemed to work, but not in all cases.</a:t>
            </a:r>
          </a:p>
          <a:p>
            <a:pPr marL="432000" indent="-323640">
              <a:spcAft>
                <a:spcPts val="187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50" spc="-1">
                <a:solidFill>
                  <a:prstClr val="black"/>
                </a:solidFill>
                <a:latin typeface="Arial"/>
              </a:rPr>
              <a:t> 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927668" y="3840480"/>
            <a:ext cx="4937760" cy="279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Auto-complete Box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EDA100-ACBD-40D7-8524-C8646321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703"/>
            <a:ext cx="8067040" cy="5295937"/>
          </a:xfr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3F8B4F-8400-4A79-B35A-DE1818132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1348703"/>
            <a:ext cx="8534400" cy="5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the typing and milestones so that I would have to create less vectors</a:t>
            </a:r>
          </a:p>
          <a:p>
            <a:r>
              <a:rPr lang="en-US" dirty="0"/>
              <a:t>Make a more generalized 2d vector </a:t>
            </a:r>
          </a:p>
        </p:txBody>
      </p:sp>
    </p:spTree>
    <p:extLst>
      <p:ext uri="{BB962C8B-B14F-4D97-AF65-F5344CB8AC3E}">
        <p14:creationId xmlns:p14="http://schemas.microsoft.com/office/powerpoint/2010/main" val="1485848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 that I learned the </a:t>
            </a:r>
            <a:r>
              <a:rPr lang="en-US"/>
              <a:t>most was…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visual studios</a:t>
            </a:r>
          </a:p>
          <a:p>
            <a:r>
              <a:rPr lang="en-US" dirty="0"/>
              <a:t>Familiarizing myself with visual studio's debugger</a:t>
            </a:r>
          </a:p>
        </p:txBody>
      </p:sp>
    </p:spTree>
    <p:extLst>
      <p:ext uri="{BB962C8B-B14F-4D97-AF65-F5344CB8AC3E}">
        <p14:creationId xmlns:p14="http://schemas.microsoft.com/office/powerpoint/2010/main" val="511823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James Pelligra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/>
              <a:t>CS 211 Text Editor Project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coolest thing about my text editor is...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en" sz="3200"/>
              <a:t>My text editor can write text, increment new lines, and exit the program. It is color coded with school colors.</a:t>
            </a:r>
            <a:endParaRPr sz="3200"/>
          </a:p>
          <a:p>
            <a:pPr indent="-507987">
              <a:buSzPts val="2400"/>
            </a:pPr>
            <a:r>
              <a:rPr lang="en" sz="3200"/>
              <a:t>It then automatically outputs the text to an output text file.</a:t>
            </a:r>
            <a:endParaRPr sz="3200"/>
          </a:p>
          <a:p>
            <a:pPr indent="-507987">
              <a:buSzPts val="2400"/>
            </a:pPr>
            <a:r>
              <a:rPr lang="en" sz="3200"/>
              <a:t>There is a menu with minimal interaction atm.</a:t>
            </a:r>
            <a:endParaRPr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Code I am most proud of is...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en" sz="3200"/>
              <a:t>The code I am most impressed with is the trie tree milestone I was able to complete. Whilst I still haven’t finished implementing the tree into my text editor, it was the most challenging part of the project for me.</a:t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If I could do it all over again, I would...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en" sz="3200"/>
              <a:t>Have gotten off to a better start and organized all of my code into classes and functions. At the moment, a majority of my code is listed in a single block within main. </a:t>
            </a:r>
            <a:endParaRPr sz="3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thing that I learned the most was…</a:t>
            </a:r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en" sz="3200"/>
              <a:t>I learned the key aspects of several different types of data structures, and I came away with a better understanding of data organization as a whole.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What I will work on next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en" sz="3200"/>
              <a:t>Over the winter break I hope to organize my program into classes, improve its readability, finish some of the implementations, and experiment with a few other things in pdcurses.</a:t>
            </a:r>
            <a:endParaRPr sz="3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Additional Comments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This project gave me time to get use to GitHub and Visual Studios, both of which I found to be very useful.</a:t>
            </a:r>
            <a:endParaRPr sz="3200"/>
          </a:p>
          <a:p>
            <a:r>
              <a:rPr lang="en" sz="3200"/>
              <a:t>The text editor project also allowed me to simulate real world coding deadlines and deal with some of the pressures associated.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Robert Airth</a:t>
            </a:r>
          </a:p>
        </p:txBody>
      </p:sp>
    </p:spTree>
    <p:extLst>
      <p:ext uri="{BB962C8B-B14F-4D97-AF65-F5344CB8AC3E}">
        <p14:creationId xmlns:p14="http://schemas.microsoft.com/office/powerpoint/2010/main" val="2530997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4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Thank you for listening.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3062" y="1864865"/>
            <a:ext cx="8131550" cy="2262781"/>
          </a:xfrm>
        </p:spPr>
        <p:txBody>
          <a:bodyPr>
            <a:normAutofit/>
          </a:bodyPr>
          <a:lstStyle/>
          <a:p>
            <a:r>
              <a:rPr lang="en-US"/>
              <a:t>Elizabeth Pineda</a:t>
            </a:r>
          </a:p>
        </p:txBody>
      </p:sp>
    </p:spTree>
    <p:extLst>
      <p:ext uri="{BB962C8B-B14F-4D97-AF65-F5344CB8AC3E}">
        <p14:creationId xmlns:p14="http://schemas.microsoft.com/office/powerpoint/2010/main" val="813256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38178"/>
            <a:ext cx="7245316" cy="684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Milestone 3 – Loading and Saving a File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A311E1-66B8-4934-9C56-20D697108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60" y="1603718"/>
            <a:ext cx="9556466" cy="48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558" y="473076"/>
            <a:ext cx="4581598" cy="1637076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Left: handles inputs for user to use the physical keyboard, as seen in the uncommented portion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Right: (was the commented portion on the left) moved to its own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406" y="2110154"/>
            <a:ext cx="5771206" cy="380106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9A365-212F-4EC8-A7DC-8FD0F6B51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06" y="2276895"/>
            <a:ext cx="5029902" cy="346758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C34A9C-7682-49B4-AAE4-A6C23D424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84" y="681267"/>
            <a:ext cx="385816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7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5F64024-6B07-4C93-B850-952EB3AAE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81" y="1288784"/>
            <a:ext cx="9929031" cy="537226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A1B368-385D-4D2E-92DF-21D5F0B6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5782276" cy="8616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Milestone 6 – Compression Files</a:t>
            </a:r>
          </a:p>
        </p:txBody>
      </p:sp>
    </p:spTree>
    <p:extLst>
      <p:ext uri="{BB962C8B-B14F-4D97-AF65-F5344CB8AC3E}">
        <p14:creationId xmlns:p14="http://schemas.microsoft.com/office/powerpoint/2010/main" val="430476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more organized with files</a:t>
            </a:r>
          </a:p>
          <a:p>
            <a:pPr lvl="1"/>
            <a:r>
              <a:rPr lang="en-US" dirty="0"/>
              <a:t>Have files in same destination</a:t>
            </a:r>
          </a:p>
          <a:p>
            <a:r>
              <a:rPr lang="en-US" dirty="0"/>
              <a:t>Read carefully </a:t>
            </a:r>
          </a:p>
          <a:p>
            <a:r>
              <a:rPr lang="en-US" dirty="0"/>
              <a:t>Have spent more time understanding the PD curses documentations</a:t>
            </a:r>
          </a:p>
          <a:p>
            <a:pPr lvl="1"/>
            <a:r>
              <a:rPr lang="en-US" dirty="0"/>
              <a:t>Also, gathering enough info from tutorials made it a bit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738611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 that I learned the </a:t>
            </a:r>
            <a:r>
              <a:rPr lang="en-US"/>
              <a:t>most was…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multiple drafts or text editors</a:t>
            </a:r>
          </a:p>
          <a:p>
            <a:pPr lvl="1"/>
            <a:r>
              <a:rPr lang="en-US" dirty="0"/>
              <a:t>Even if didn’t compile, some sections of code can be useful to start new text editor</a:t>
            </a:r>
          </a:p>
          <a:p>
            <a:r>
              <a:rPr lang="en-US" dirty="0"/>
              <a:t>Build from most efficient text editor and continue building from there</a:t>
            </a:r>
          </a:p>
          <a:p>
            <a:r>
              <a:rPr lang="en-US" dirty="0"/>
              <a:t>Drawing a small sketch (wireframe) to visualize the text editor</a:t>
            </a:r>
          </a:p>
          <a:p>
            <a:r>
              <a:rPr lang="en-US" dirty="0"/>
              <a:t>Creating smaller functions for some portions of the code</a:t>
            </a:r>
          </a:p>
          <a:p>
            <a:pPr lvl="1"/>
            <a:r>
              <a:rPr lang="en-US" dirty="0"/>
              <a:t>As mentioned in the previous slide about </a:t>
            </a:r>
            <a:r>
              <a:rPr lang="en-US" dirty="0" err="1"/>
              <a:t>keyInputs</a:t>
            </a:r>
            <a:r>
              <a:rPr lang="en-US" dirty="0"/>
              <a:t>::</a:t>
            </a:r>
            <a:r>
              <a:rPr lang="en-US" dirty="0" err="1"/>
              <a:t>handleInput</a:t>
            </a:r>
            <a:r>
              <a:rPr lang="en-US" dirty="0"/>
              <a:t> and </a:t>
            </a:r>
            <a:r>
              <a:rPr lang="en-US" dirty="0" err="1"/>
              <a:t>keyInputs</a:t>
            </a:r>
            <a:r>
              <a:rPr lang="en-US" dirty="0"/>
              <a:t>::</a:t>
            </a:r>
            <a:r>
              <a:rPr lang="en-US" dirty="0" err="1"/>
              <a:t>updateStatus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13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89" y="1059872"/>
            <a:ext cx="3012216" cy="4851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END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CAB9C68-D348-4731-B1B4-EE60AB545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368" y="1059872"/>
            <a:ext cx="6224244" cy="48513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QUESTIONS, OR CONCERNS ?</a:t>
            </a:r>
          </a:p>
          <a:p>
            <a:pP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31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5FB6034-A603-4E85-A43D-C4175EAF23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122363"/>
            <a:ext cx="9144000" cy="2387600"/>
          </a:xfrm>
          <a:ln/>
        </p:spPr>
        <p:txBody>
          <a:bodyPr anchor="t"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James Schulz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56064884-C4EA-4799-B422-C4D1AA7D9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/>
          <a:lstStyle/>
          <a:p>
            <a:pPr algn="ctr"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br>
              <a:rPr lang="en-US" altLang="en-US" sz="2800"/>
            </a:br>
            <a:r>
              <a:rPr lang="en-US" altLang="en-US" sz="2800"/>
              <a:t>Coolest part:</a:t>
            </a:r>
            <a:br>
              <a:rPr lang="en-US" altLang="en-US" sz="2800"/>
            </a:br>
            <a:r>
              <a:rPr lang="en-US" altLang="en-US" sz="2800"/>
              <a:t>Counters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5FDCA6-4D50-41A4-9CFF-B91632E4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835275"/>
            <a:ext cx="8321675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58" y="83564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coolest thing about my Text Editor: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 was able to make everything work and look as I initially imagined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765" y="3059622"/>
            <a:ext cx="9424386" cy="3731796"/>
          </a:xfrm>
        </p:spPr>
        <p:txBody>
          <a:bodyPr/>
          <a:lstStyle/>
          <a:p>
            <a:r>
              <a:rPr lang="en-US" dirty="0"/>
              <a:t>I am most proud of the visual layout of my Text Editor.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 wanted it to look similar to GNU nano and DOS for simplicity of coding and usability.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 imagined the way I wanted it to look before I started programming and I was able to make my ideas come to fruition with few overall sacrifices.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77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4E44A59B-D545-4DF1-8A03-6F2D9F48C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41B353-53D2-4C09-8F8F-1E13A676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646238"/>
            <a:ext cx="6096000" cy="521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1F596F29-5382-44FA-95C7-D8799AD3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3" y="1677988"/>
            <a:ext cx="45624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8" name="Text Box 4">
            <a:extLst>
              <a:ext uri="{FF2B5EF4-FFF2-40B4-BE49-F238E27FC236}">
                <a16:creationId xmlns:a16="http://schemas.microsoft.com/office/drawing/2014/main" id="{EB996F46-94F7-4419-BC7A-EC45A96ED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9275"/>
            <a:ext cx="107569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69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Most proud of getting keyboard input and scrolling to work correctly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5B141ACB-89E8-426F-B343-E8209A60F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If I could do it all over again, I would…</a:t>
            </a:r>
            <a:br>
              <a:rPr lang="en-US" altLang="en-US" sz="4400">
                <a:latin typeface="Calibri Light" panose="020F0302020204030204" pitchFamily="34" charset="0"/>
              </a:rPr>
            </a:br>
            <a:br>
              <a:rPr lang="en-US" altLang="en-US" sz="4400">
                <a:latin typeface="Calibri Light" panose="020F0302020204030204" pitchFamily="34" charset="0"/>
              </a:rPr>
            </a:br>
            <a:r>
              <a:rPr lang="en-US" altLang="en-US" sz="4400">
                <a:latin typeface="Calibri Light" panose="020F0302020204030204" pitchFamily="34" charset="0"/>
              </a:rPr>
              <a:t>1.	 Separate program into sub-files to make 		 navigating through the program easier</a:t>
            </a:r>
            <a:br>
              <a:rPr lang="en-US" altLang="en-US" sz="4400">
                <a:latin typeface="Calibri Light" panose="020F0302020204030204" pitchFamily="34" charset="0"/>
              </a:rPr>
            </a:br>
            <a:br>
              <a:rPr lang="en-US" altLang="en-US" sz="4400">
                <a:latin typeface="Calibri Light" panose="020F0302020204030204" pitchFamily="34" charset="0"/>
              </a:rPr>
            </a:br>
            <a:r>
              <a:rPr lang="en-US" altLang="en-US" sz="4400">
                <a:latin typeface="Calibri Light" panose="020F0302020204030204" pitchFamily="34" charset="0"/>
              </a:rPr>
              <a:t>2. Have a plan before starting</a:t>
            </a:r>
            <a:br>
              <a:rPr lang="en-US" altLang="en-US" sz="4400">
                <a:latin typeface="Calibri Light" panose="020F0302020204030204" pitchFamily="34" charset="0"/>
              </a:rPr>
            </a:br>
            <a:endParaRPr lang="en-US" altLang="en-US" sz="4400">
              <a:latin typeface="Calibri Light" panose="020F0302020204030204" pitchFamily="34" charset="0"/>
            </a:endParaRPr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DF4C14F9-A72A-4B49-B8E8-2B1544959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1C229932-042F-4F06-BA29-B9EC1404C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The thing that I learned the most was…</a:t>
            </a:r>
            <a:br>
              <a:rPr lang="en-US" altLang="en-US" sz="4400">
                <a:latin typeface="Calibri Light" panose="020F0302020204030204" pitchFamily="34" charset="0"/>
              </a:rPr>
            </a:br>
            <a:br>
              <a:rPr lang="en-US" altLang="en-US" sz="4400">
                <a:latin typeface="Calibri Light" panose="020F0302020204030204" pitchFamily="34" charset="0"/>
              </a:rPr>
            </a:br>
            <a:r>
              <a:rPr lang="en-US" altLang="en-US" sz="4400">
                <a:latin typeface="Calibri Light" panose="020F0302020204030204" pitchFamily="34" charset="0"/>
              </a:rPr>
              <a:t>Trying to plan for the future is very difficult, but not planning ahead can make your life really difficult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B616CC5A-2DD6-42DC-B4F3-C2DFB1E82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April Thompson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</a:t>
            </a:r>
          </a:p>
          <a:p>
            <a:r>
              <a:rPr lang="en-US" dirty="0"/>
              <a:t>Save timestamp</a:t>
            </a:r>
          </a:p>
          <a:p>
            <a:r>
              <a:rPr lang="en-US" dirty="0"/>
              <a:t>Keyboard Input</a:t>
            </a:r>
          </a:p>
          <a:p>
            <a:r>
              <a:rPr lang="en-US" dirty="0"/>
              <a:t>Sorting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Coolest thing about my program: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I’m most proud of: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1" y="1752600"/>
            <a:ext cx="39096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1" y="1905001"/>
            <a:ext cx="4659185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Prioritize organization in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features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variable compatibility based on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Refactor</a:t>
            </a:r>
            <a:r>
              <a:rPr lang="en-US" dirty="0"/>
              <a:t> often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If I could do this project all over again I would: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planning before coding</a:t>
            </a:r>
          </a:p>
          <a:p>
            <a:r>
              <a:rPr lang="en-US" dirty="0"/>
              <a:t>Importance of organization as program increases in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thing I that I learned the most was…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-1188720" y="-1371600"/>
            <a:ext cx="14386680" cy="2194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Isaac Travers – CS211 Text Editor</a:t>
            </a:r>
            <a:endParaRPr kumimoji="0" lang="en-US" sz="60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60840" y="792000"/>
            <a:ext cx="12131280" cy="60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74320" y="91440"/>
            <a:ext cx="11612880" cy="64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I’m most proud of: Actual Huffman Compression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182880" y="640080"/>
            <a:ext cx="11917440" cy="613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9C68-D348-4731-B1B4-EE60AB54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064" y="1475912"/>
            <a:ext cx="10241871" cy="45786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am most proud of the above code. This is the beginning of the code that I wrote for automatic file loading during program execution. </a:t>
            </a:r>
          </a:p>
          <a:p>
            <a:pPr lvl="1"/>
            <a:r>
              <a:rPr lang="en-US" dirty="0"/>
              <a:t>I had been wondering for a while how programs know which file to load during execution; I never knew how programs are made aware of external files. </a:t>
            </a:r>
          </a:p>
          <a:p>
            <a:pPr lvl="1"/>
            <a:r>
              <a:rPr lang="en-US" dirty="0"/>
              <a:t>I learned that files-to-be-opened are passed as arguments into the main() function.</a:t>
            </a:r>
          </a:p>
          <a:p>
            <a:pPr lvl="1"/>
            <a:r>
              <a:rPr lang="en-US" dirty="0"/>
              <a:t>I had trouble figuring this out at home, but I got very close to making it work before I asked my peers.</a:t>
            </a:r>
          </a:p>
          <a:p>
            <a:pPr lvl="1"/>
            <a:r>
              <a:rPr lang="en-US" dirty="0"/>
              <a:t>To get it working:</a:t>
            </a:r>
          </a:p>
          <a:p>
            <a:pPr lvl="2"/>
            <a:r>
              <a:rPr lang="en-US" sz="1800" dirty="0"/>
              <a:t>I learned where the executable is located in the directories</a:t>
            </a:r>
          </a:p>
          <a:p>
            <a:pPr lvl="2"/>
            <a:r>
              <a:rPr lang="en-US" sz="1800" dirty="0"/>
              <a:t>I learned that I needed to run the command prompt from</a:t>
            </a:r>
            <a:br>
              <a:rPr lang="en-US" sz="1800" dirty="0"/>
            </a:br>
            <a:r>
              <a:rPr lang="en-US" sz="1800" dirty="0"/>
              <a:t>the directory containing the executable.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69806-F1DA-4D8C-95FC-1A5EFCB7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" t="817" r="75349" b="-514"/>
          <a:stretch/>
        </p:blipFill>
        <p:spPr>
          <a:xfrm>
            <a:off x="4683086" y="283162"/>
            <a:ext cx="2825828" cy="1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28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59560" y="0"/>
            <a:ext cx="10987560" cy="549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I’m most impressed with my Object Model 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365760" y="732240"/>
            <a:ext cx="6675120" cy="530280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6675120" y="1645920"/>
            <a:ext cx="5533920" cy="401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If I could do it all over again, I would…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8080" y="1463040"/>
            <a:ext cx="10515240" cy="3840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000" marR="0" lvl="0" indent="0" algn="l" defTabSz="914400" rtl="0" eaLnBrk="1" fontAlgn="auto" latinLnBrk="0" hangingPunct="1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Revamp My Object Model to favor composition over inheritance.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/>
            </a:endParaRPr>
          </a:p>
          <a:p>
            <a:pPr marL="360000" marR="0" lvl="1" indent="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Creating all my objects via inheritance makes it hard to create a new object on the fly, instead all my objects have to be designed to inherit from some other object.</a:t>
            </a:r>
          </a:p>
          <a:p>
            <a:pPr marL="360000" marR="0" lvl="1" indent="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Creating my objects via composition would allow be to take different components and throw them into a new object easier.</a:t>
            </a:r>
          </a:p>
          <a:p>
            <a:pPr marL="360000" marR="0" lvl="0" indent="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Create a functional prototype before I start heavily designing how my components are going to work together.</a:t>
            </a:r>
          </a:p>
          <a:p>
            <a:pPr marL="360000" marR="0" lvl="1" indent="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 was already creating my object model before really understood how the underlying CURSES library works. As a result I have several bugs in my model that are not fixable without a MAJOR refactor.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23320" y="91440"/>
            <a:ext cx="10515240" cy="1005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The thing that I learned the most was…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823320" y="11354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 felt I already had a good handle on the data structures taught in the class.</a:t>
            </a: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Instead I mostly focused on improving my handle of the “Object Oriented Paradigm.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I’ve always used a modified paradigm that’s not really object oriented. 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My natural tendency leads to spaghetti code.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 worked hard on mastering this tendency, to only use it when it is, in fact, appropriate.</a:t>
            </a:r>
          </a:p>
          <a:p>
            <a:pPr marL="228600" marR="0" lvl="0" indent="-228240" algn="l" defTabSz="914400" rtl="0" eaLnBrk="1" fontAlgn="auto" latinLnBrk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Books Read: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Data Structures &amp; Algorithm Analysis – Clifford A. Shaffer (Course Text Book)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Design Patterns - 	Elements of Reusable Object Oriented Software – The Gang of Four</a:t>
            </a:r>
          </a:p>
          <a:p>
            <a:pPr marL="864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Symbol" charset="2"/>
              <a:buChar char=""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Head First Design Patterns – Eric Freeman &amp; Elizabeth Freeman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</a:rPr>
              <a:t>Stats for class this semester: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838080" y="1463040"/>
            <a:ext cx="11049120" cy="5029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Number of Hours in Class: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~75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Number of Hours on Homework: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~300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Number of Hours Reading: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~50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Misc Hours Preparing for Class: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~45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Lines of Total Code Written in ALL branches: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~7422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Lines of Code Written in Final Project: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~5781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College Savings Spent to Attend Class: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$2,767. 50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Dollars Per Hour of Study: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$5.89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Hours spent earning money to attend class: </a:t>
            </a: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235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Total Hours spent to Attend Class: 705 (17.62 Weeks of Full-time work)</a:t>
            </a:r>
            <a:endParaRPr kumimoji="0" lang="en-US" sz="2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663" y="1690688"/>
            <a:ext cx="95486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 would make better use of the Object Oriented features of C++.</a:t>
            </a:r>
          </a:p>
          <a:p>
            <a:r>
              <a:rPr lang="en-US" dirty="0"/>
              <a:t>I would make more methods/functions in order to reduce code duplication.</a:t>
            </a:r>
          </a:p>
          <a:p>
            <a:r>
              <a:rPr lang="en-US" dirty="0"/>
              <a:t>I would experiment more with curses to make better use of it. </a:t>
            </a:r>
          </a:p>
          <a:p>
            <a:pPr lvl="1"/>
            <a:r>
              <a:rPr lang="en-US" dirty="0"/>
              <a:t>I got to a point where allowing curses to control the cursor and handle text output ended up causing me issues, so I created my own cursor control and my own means of storing/outputting the text to the screen.</a:t>
            </a:r>
          </a:p>
          <a:p>
            <a:r>
              <a:rPr lang="en-US" dirty="0"/>
              <a:t>I would spend more time in the initial design phase with clear objectives to be met.</a:t>
            </a:r>
          </a:p>
          <a:p>
            <a:pPr lvl="1"/>
            <a:r>
              <a:rPr lang="en-US" dirty="0"/>
              <a:t>This would have helped significantly with designing appropriate classes and methods. </a:t>
            </a:r>
          </a:p>
        </p:txBody>
      </p:sp>
    </p:spTree>
    <p:extLst>
      <p:ext uri="{BB962C8B-B14F-4D97-AF65-F5344CB8AC3E}">
        <p14:creationId xmlns:p14="http://schemas.microsoft.com/office/powerpoint/2010/main" val="3070511334"/>
      </p:ext>
    </p:extLst>
  </p:cSld>
  <p:clrMapOvr>
    <a:masterClrMapping/>
  </p:clrMapOvr>
</p:sld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1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Pap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8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2745</Words>
  <Application>Microsoft Office PowerPoint</Application>
  <PresentationFormat>Widescreen</PresentationFormat>
  <Paragraphs>277</Paragraphs>
  <Slides>83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83</vt:i4>
      </vt:variant>
    </vt:vector>
  </HeadingPairs>
  <TitlesOfParts>
    <vt:vector size="117" baseType="lpstr">
      <vt:lpstr>Arial</vt:lpstr>
      <vt:lpstr>Calibri</vt:lpstr>
      <vt:lpstr>Calibri Light</vt:lpstr>
      <vt:lpstr>Century Schoolbook</vt:lpstr>
      <vt:lpstr>Constantia</vt:lpstr>
      <vt:lpstr>Corbel</vt:lpstr>
      <vt:lpstr>Gill Sans MT</vt:lpstr>
      <vt:lpstr>Impact</vt:lpstr>
      <vt:lpstr>Maven Pro</vt:lpstr>
      <vt:lpstr>MS Shell Dlg 2</vt:lpstr>
      <vt:lpstr>Nunito</vt:lpstr>
      <vt:lpstr>Proxima Nova</vt:lpstr>
      <vt:lpstr>Symbol</vt:lpstr>
      <vt:lpstr>Times New Roman</vt:lpstr>
      <vt:lpstr>Wingdings</vt:lpstr>
      <vt:lpstr>Wingdings 2</vt:lpstr>
      <vt:lpstr>Wingdings 3</vt:lpstr>
      <vt:lpstr>Office Theme</vt:lpstr>
      <vt:lpstr>1_Office Theme</vt:lpstr>
      <vt:lpstr>2_Office Theme</vt:lpstr>
      <vt:lpstr>Badge</vt:lpstr>
      <vt:lpstr>3_Office Theme</vt:lpstr>
      <vt:lpstr>4_Office Theme</vt:lpstr>
      <vt:lpstr>Banded</vt:lpstr>
      <vt:lpstr>Madison</vt:lpstr>
      <vt:lpstr>5_Office Theme</vt:lpstr>
      <vt:lpstr>6_Office Theme</vt:lpstr>
      <vt:lpstr>Feathered</vt:lpstr>
      <vt:lpstr>Momentum</vt:lpstr>
      <vt:lpstr>7_Office Theme</vt:lpstr>
      <vt:lpstr>8_Office Theme</vt:lpstr>
      <vt:lpstr>Paper</vt:lpstr>
      <vt:lpstr>9_Office Theme</vt:lpstr>
      <vt:lpstr>10_Office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Robert Airth</vt:lpstr>
      <vt:lpstr>The coolest thing about my Text Editor:   I was able to make everything work and look as I initially imagined it.</vt:lpstr>
      <vt:lpstr>PowerPoint Presentation</vt:lpstr>
      <vt:lpstr>If I could do it all over again, I would…</vt:lpstr>
      <vt:lpstr>The things that I learned were…</vt:lpstr>
      <vt:lpstr>Grayson Beckert</vt:lpstr>
      <vt:lpstr>The Coolest Thing About My Program:</vt:lpstr>
      <vt:lpstr>Code I’m Most Proud Of:</vt:lpstr>
      <vt:lpstr>If I could do it all over again, I would…</vt:lpstr>
      <vt:lpstr>The thing that I learned about the most was…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Fernando Crespo</vt:lpstr>
      <vt:lpstr>The coolest thing about my project</vt:lpstr>
      <vt:lpstr>code that I am most proud of </vt:lpstr>
      <vt:lpstr>If I could do it all over again, I would…</vt:lpstr>
      <vt:lpstr>The thing that I learned the most was…</vt:lpstr>
      <vt:lpstr>Additional Comments </vt:lpstr>
      <vt:lpstr>Jordan Feigner</vt:lpstr>
      <vt:lpstr>Coolest Thing: Sorting Animations</vt:lpstr>
      <vt:lpstr>Text Output Function</vt:lpstr>
      <vt:lpstr>If I could do it all over again…</vt:lpstr>
      <vt:lpstr>Things I’ve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Matthew Nicholson</vt:lpstr>
      <vt:lpstr>Parts of the text editor I’m most proud of:</vt:lpstr>
      <vt:lpstr>This is the code I was most proud of…</vt:lpstr>
      <vt:lpstr>If I could do it all over again, I would…</vt:lpstr>
      <vt:lpstr>The thing that I learned the most was…</vt:lpstr>
      <vt:lpstr>Peter Oliver</vt:lpstr>
      <vt:lpstr>PowerPoint Presentation</vt:lpstr>
      <vt:lpstr>PowerPoint Presentation</vt:lpstr>
      <vt:lpstr>If I could do it all over again, I would …</vt:lpstr>
      <vt:lpstr>The things I learned the most are …</vt:lpstr>
      <vt:lpstr>Javon Patterson</vt:lpstr>
      <vt:lpstr>Saving in a compressed format</vt:lpstr>
      <vt:lpstr>Auto-complete Box</vt:lpstr>
      <vt:lpstr>If I could do it all over again, I would…</vt:lpstr>
      <vt:lpstr>The thing that I learned the most was…</vt:lpstr>
      <vt:lpstr>James Pelligra</vt:lpstr>
      <vt:lpstr>The coolest thing about my text editor is...</vt:lpstr>
      <vt:lpstr>Code I am most proud of is...</vt:lpstr>
      <vt:lpstr>If I could do it all over again, I would...</vt:lpstr>
      <vt:lpstr>The thing that I learned the most was…</vt:lpstr>
      <vt:lpstr>What I will work on next</vt:lpstr>
      <vt:lpstr>Additional Comments</vt:lpstr>
      <vt:lpstr>Thank you for listening.</vt:lpstr>
      <vt:lpstr>Elizabeth Pineda</vt:lpstr>
      <vt:lpstr>Milestone 3 – Loading and Saving a File</vt:lpstr>
      <vt:lpstr>Left: handles inputs for user to use the physical keyboard, as seen in the uncommented portion  Right: (was the commented portion on the left) moved to its own function </vt:lpstr>
      <vt:lpstr>Milestone 6 – Compression Files</vt:lpstr>
      <vt:lpstr>If I could do it all over again, I would…</vt:lpstr>
      <vt:lpstr>The thing that I learned the most was…</vt:lpstr>
      <vt:lpstr>END</vt:lpstr>
      <vt:lpstr>James Schulz</vt:lpstr>
      <vt:lpstr> Coolest part: Counters  </vt:lpstr>
      <vt:lpstr> </vt:lpstr>
      <vt:lpstr>If I could do it all over again, I would…  1.  Separate program into sub-files to make    navigating through the program easier  2. Have a plan before starting </vt:lpstr>
      <vt:lpstr>The thing that I learned the most was…  Trying to plan for the future is very difficult, but not planning ahead can make your life really difficult</vt:lpstr>
      <vt:lpstr>April Thompson</vt:lpstr>
      <vt:lpstr>Coolest thing about my program:</vt:lpstr>
      <vt:lpstr>I’m most proud of:</vt:lpstr>
      <vt:lpstr>If I could do this project all over again I would:</vt:lpstr>
      <vt:lpstr>The thing I that I learned the most was…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acarter</dc:creator>
  <cp:lastModifiedBy>acarter</cp:lastModifiedBy>
  <cp:revision>1</cp:revision>
  <dcterms:created xsi:type="dcterms:W3CDTF">2019-12-10T16:17:06Z</dcterms:created>
  <dcterms:modified xsi:type="dcterms:W3CDTF">2019-12-10T16:20:24Z</dcterms:modified>
</cp:coreProperties>
</file>